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61" r:id="rId1"/>
  </p:sldMasterIdLst>
  <p:notesMasterIdLst>
    <p:notesMasterId r:id="rId37"/>
  </p:notesMasterIdLst>
  <p:sldIdLst>
    <p:sldId id="256" r:id="rId2"/>
    <p:sldId id="297" r:id="rId3"/>
    <p:sldId id="296" r:id="rId4"/>
    <p:sldId id="257" r:id="rId5"/>
    <p:sldId id="298" r:id="rId6"/>
    <p:sldId id="258" r:id="rId7"/>
    <p:sldId id="259" r:id="rId8"/>
    <p:sldId id="299" r:id="rId9"/>
    <p:sldId id="260" r:id="rId10"/>
    <p:sldId id="284" r:id="rId11"/>
    <p:sldId id="300" r:id="rId12"/>
    <p:sldId id="262" r:id="rId13"/>
    <p:sldId id="301" r:id="rId14"/>
    <p:sldId id="285" r:id="rId15"/>
    <p:sldId id="302" r:id="rId16"/>
    <p:sldId id="309" r:id="rId17"/>
    <p:sldId id="287" r:id="rId18"/>
    <p:sldId id="306" r:id="rId19"/>
    <p:sldId id="303" r:id="rId20"/>
    <p:sldId id="288" r:id="rId21"/>
    <p:sldId id="304" r:id="rId22"/>
    <p:sldId id="289" r:id="rId23"/>
    <p:sldId id="307" r:id="rId24"/>
    <p:sldId id="271" r:id="rId25"/>
    <p:sldId id="290" r:id="rId26"/>
    <p:sldId id="308" r:id="rId27"/>
    <p:sldId id="291" r:id="rId28"/>
    <p:sldId id="305" r:id="rId29"/>
    <p:sldId id="266" r:id="rId30"/>
    <p:sldId id="272" r:id="rId31"/>
    <p:sldId id="292" r:id="rId32"/>
    <p:sldId id="293" r:id="rId33"/>
    <p:sldId id="294" r:id="rId34"/>
    <p:sldId id="295" r:id="rId35"/>
    <p:sldId id="279" r:id="rId36"/>
  </p:sldIdLst>
  <p:sldSz cx="9144000" cy="5143500" type="screen16x9"/>
  <p:notesSz cx="6858000" cy="9144000"/>
  <p:embeddedFontLst>
    <p:embeddedFont>
      <p:font typeface="Mistral" panose="03090702030407020403" pitchFamily="66" charset="0"/>
      <p:regular r:id="rId38"/>
    </p:embeddedFont>
    <p:embeddedFont>
      <p:font typeface="Lato Light" panose="020B0604020202020204" charset="0"/>
      <p:regular r:id="rId39"/>
      <p:bold r:id="rId40"/>
      <p:italic r:id="rId41"/>
      <p:boldItalic r:id="rId42"/>
    </p:embeddedFont>
    <p:embeddedFont>
      <p:font typeface="Segoe Script" panose="020B0504020000000003" pitchFamily="34" charset="0"/>
      <p:regular r:id="rId43"/>
      <p:bold r:id="rId44"/>
    </p:embeddedFont>
    <p:embeddedFont>
      <p:font typeface="Roboto Slab Light" panose="020B0604020202020204" charset="0"/>
      <p:regular r:id="rId45"/>
      <p:bold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4A11C526-9B41-460A-8D9B-661FA61AA495}">
  <a:tblStyle styleId="{4A11C526-9B41-460A-8D9B-661FA61AA49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7" d="100"/>
          <a:sy n="97" d="100"/>
        </p:scale>
        <p:origin x="-606" y="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6536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Shape 3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Shape 3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Shape 3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Shape 4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Shape 3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Shape 3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Shape 4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Shape 4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Shape 3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Shape 4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Shape 4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Shape 5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Shape 4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Shape 5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Shape 3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Shape 4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Shape 5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Shape 4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Shape 5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Shape 5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Shape 5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Shape 5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Shape 5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Shape 5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Shape 5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Shape 5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Shape 5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Shape 5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Shape 5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Shape 5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Shape 5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Shape 5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Shape 3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Shape 3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Shape 4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Shape 16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Shape 17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2300611" y="990190"/>
            <a:ext cx="336767" cy="336767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Shape 21"/>
          <p:cNvGrpSpPr/>
          <p:nvPr/>
        </p:nvGrpSpPr>
        <p:grpSpPr>
          <a:xfrm>
            <a:off x="3001075" y="4182123"/>
            <a:ext cx="508851" cy="478711"/>
            <a:chOff x="5972700" y="2330200"/>
            <a:chExt cx="411625" cy="387275"/>
          </a:xfrm>
        </p:grpSpPr>
        <p:sp>
          <p:nvSpPr>
            <p:cNvPr id="22" name="Shape 2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Shape 24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25" name="Shape 25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6" name="Shape 26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7" name="Shape 27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8" name="Shape 28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9" name="Shape 29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0" name="Shape 30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1" name="Shape 31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2" name="Shape 3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33" name="Shape 33"/>
          <p:cNvSpPr txBox="1">
            <a:spLocks noGrp="1"/>
          </p:cNvSpPr>
          <p:nvPr>
            <p:ph type="ctrTitle"/>
          </p:nvPr>
        </p:nvSpPr>
        <p:spPr>
          <a:xfrm>
            <a:off x="2757250" y="961350"/>
            <a:ext cx="3629400" cy="32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4" name="Shape 34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Shape 35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Shape 36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Shape 39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Shape 40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Shape 41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Shape 42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Shape 43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Shape 44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Shape 45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Shape 46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Shape 47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Shape 48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Shape 49"/>
          <p:cNvSpPr/>
          <p:nvPr/>
        </p:nvSpPr>
        <p:spPr>
          <a:xfrm>
            <a:off x="2300611" y="990190"/>
            <a:ext cx="336767" cy="336767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Shape 50"/>
          <p:cNvGrpSpPr/>
          <p:nvPr/>
        </p:nvGrpSpPr>
        <p:grpSpPr>
          <a:xfrm>
            <a:off x="3001075" y="4182123"/>
            <a:ext cx="508851" cy="478711"/>
            <a:chOff x="5972700" y="2330200"/>
            <a:chExt cx="411625" cy="387275"/>
          </a:xfrm>
        </p:grpSpPr>
        <p:sp>
          <p:nvSpPr>
            <p:cNvPr id="51" name="Shape 51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Shape 53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54" name="Shape 5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5" name="Shape 55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6" name="Shape 56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7" name="Shape 57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8" name="Shape 58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9" name="Shape 59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0" name="Shape 60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1" name="Shape 61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62" name="Shape 62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Shape 63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Shape 64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ctrTitle"/>
          </p:nvPr>
        </p:nvSpPr>
        <p:spPr>
          <a:xfrm>
            <a:off x="2886100" y="1888150"/>
            <a:ext cx="3371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ubTitle" idx="1"/>
          </p:nvPr>
        </p:nvSpPr>
        <p:spPr>
          <a:xfrm>
            <a:off x="2886100" y="2916252"/>
            <a:ext cx="3371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2000"/>
              <a:buNone/>
              <a:defRPr>
                <a:solidFill>
                  <a:srgbClr val="FFB600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100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Shape 69"/>
          <p:cNvSpPr/>
          <p:nvPr/>
        </p:nvSpPr>
        <p:spPr>
          <a:xfrm>
            <a:off x="3811800" y="-194800"/>
            <a:ext cx="1520400" cy="152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Shape 70"/>
          <p:cNvSpPr/>
          <p:nvPr/>
        </p:nvSpPr>
        <p:spPr>
          <a:xfrm>
            <a:off x="4982150" y="734775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Shape 71"/>
          <p:cNvSpPr/>
          <p:nvPr/>
        </p:nvSpPr>
        <p:spPr>
          <a:xfrm>
            <a:off x="3469949" y="810973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3109875" y="154418"/>
            <a:ext cx="508800" cy="508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5395528" y="-85690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Shape 74"/>
          <p:cNvSpPr/>
          <p:nvPr/>
        </p:nvSpPr>
        <p:spPr>
          <a:xfrm>
            <a:off x="-140400" y="3784204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8079301" y="4416226"/>
            <a:ext cx="879300" cy="8793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Shape 76"/>
          <p:cNvSpPr/>
          <p:nvPr/>
        </p:nvSpPr>
        <p:spPr>
          <a:xfrm>
            <a:off x="407150" y="4701449"/>
            <a:ext cx="336900" cy="336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Shape 77"/>
          <p:cNvSpPr/>
          <p:nvPr/>
        </p:nvSpPr>
        <p:spPr>
          <a:xfrm>
            <a:off x="8896576" y="4123321"/>
            <a:ext cx="292800" cy="2928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Shape 78"/>
          <p:cNvSpPr/>
          <p:nvPr/>
        </p:nvSpPr>
        <p:spPr>
          <a:xfrm>
            <a:off x="7800547" y="465330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Shape 79"/>
          <p:cNvSpPr/>
          <p:nvPr/>
        </p:nvSpPr>
        <p:spPr>
          <a:xfrm>
            <a:off x="8471997" y="4203227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Shape 80"/>
          <p:cNvSpPr/>
          <p:nvPr/>
        </p:nvSpPr>
        <p:spPr>
          <a:xfrm>
            <a:off x="528659" y="350927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Shape 81"/>
          <p:cNvSpPr/>
          <p:nvPr/>
        </p:nvSpPr>
        <p:spPr>
          <a:xfrm>
            <a:off x="8327788" y="4664713"/>
            <a:ext cx="382244" cy="382244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" name="Shape 82"/>
          <p:cNvGrpSpPr/>
          <p:nvPr/>
        </p:nvGrpSpPr>
        <p:grpSpPr>
          <a:xfrm>
            <a:off x="154025" y="4093698"/>
            <a:ext cx="508851" cy="478711"/>
            <a:chOff x="5972700" y="2330200"/>
            <a:chExt cx="411625" cy="387275"/>
          </a:xfrm>
        </p:grpSpPr>
        <p:sp>
          <p:nvSpPr>
            <p:cNvPr id="83" name="Shape 8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" name="Shape 85"/>
          <p:cNvGrpSpPr/>
          <p:nvPr/>
        </p:nvGrpSpPr>
        <p:grpSpPr>
          <a:xfrm>
            <a:off x="5222963" y="889722"/>
            <a:ext cx="292923" cy="464285"/>
            <a:chOff x="6718575" y="2318625"/>
            <a:chExt cx="256950" cy="407375"/>
          </a:xfrm>
        </p:grpSpPr>
        <p:sp>
          <p:nvSpPr>
            <p:cNvPr id="86" name="Shape 8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1242275" y="1704600"/>
            <a:ext cx="6659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○"/>
              <a:defRPr sz="3000" i="1">
                <a:solidFill>
                  <a:srgbClr val="4A5C65"/>
                </a:solidFill>
              </a:defRPr>
            </a:lvl1pPr>
            <a:lvl2pPr marL="914400" lvl="1" indent="-419100" algn="ctr" rtl="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2pPr>
            <a:lvl3pPr marL="1371600" lvl="2" indent="-419100" algn="ctr" rtl="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3pPr>
            <a:lvl4pPr marL="1828800" lvl="3" indent="-419100" algn="ctr" rtl="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4pPr>
            <a:lvl5pPr marL="2286000" lvl="4" indent="-419100" algn="ctr" rtl="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5pPr>
            <a:lvl6pPr marL="2743200" lvl="5" indent="-419100" algn="ctr" rtl="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6pPr>
            <a:lvl7pPr marL="3200400" lvl="6" indent="-419100" algn="ctr" rtl="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7pPr>
            <a:lvl8pPr marL="3657600" lvl="7" indent="-419100" algn="ctr" rtl="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8pPr>
            <a:lvl9pPr marL="4114800" lvl="8" indent="-419100" algn="ctr">
              <a:spcBef>
                <a:spcPts val="1000"/>
              </a:spcBef>
              <a:spcAft>
                <a:spcPts val="100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9pPr>
          </a:lstStyle>
          <a:p>
            <a:endParaRPr/>
          </a:p>
        </p:txBody>
      </p:sp>
      <p:sp>
        <p:nvSpPr>
          <p:cNvPr id="95" name="Shape 95"/>
          <p:cNvSpPr txBox="1"/>
          <p:nvPr/>
        </p:nvSpPr>
        <p:spPr>
          <a:xfrm>
            <a:off x="3593400" y="8930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FFFFFF"/>
                </a:solidFill>
              </a:rPr>
              <a:t>“</a:t>
            </a:r>
            <a:endParaRPr sz="9600" b="1">
              <a:solidFill>
                <a:srgbClr val="FFFFFF"/>
              </a:solidFill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Shape 129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Shape 130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Shape 131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Shape 132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Shape 133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Shape 134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Shape 135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Shape 136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Shape 137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Shape 140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Shape 141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" name="Shape 142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43" name="Shape 14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" name="Shape 145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46" name="Shape 14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2830925" y="1200150"/>
            <a:ext cx="2516400" cy="3120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body" idx="2"/>
          </p:nvPr>
        </p:nvSpPr>
        <p:spPr>
          <a:xfrm>
            <a:off x="5651044" y="1200150"/>
            <a:ext cx="2671500" cy="3120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Shape 192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Shape 193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Shape 194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Shape 195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Shape 196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Shape 197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Shape 198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Shape 199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Shape 200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Shape 201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Shape 202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Shape 203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Shape 204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" name="Shape 205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06" name="Shape 206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Shape 207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" name="Shape 208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209" name="Shape 209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Shape 210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Shape 211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Shape 21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Shape 21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Shape 21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Shape 215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Shape 216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18" name="Shape 218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2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/>
        </p:nvSpPr>
        <p:spPr>
          <a:xfrm>
            <a:off x="0" y="0"/>
            <a:ext cx="9144000" cy="5157300"/>
          </a:xfrm>
          <a:prstGeom prst="frame">
            <a:avLst>
              <a:gd name="adj1" fmla="val 792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Shape 275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Shape 276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Shape 277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Shape 278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Shape 279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Shape 280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Shape 281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Shape 282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Shape 283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Shape 284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Shape 285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Shape 286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Shape 287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8" name="Shape 288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89" name="Shape 289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Shape 290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Shape 291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292" name="Shape 29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Shape 29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Shape 29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Shape 295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Shape 296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Shape 297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Shape 298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Shape 299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0" name="Shape 300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Aqua">
  <p:cSld name="BLANK_1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Shape 303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Shape 304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Shape 305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Shape 306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Shape 307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Shape 308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Shape 309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Shape 310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Shape 311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Shape 312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Shape 313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Shape 314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Shape 315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6" name="Shape 316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17" name="Shape 317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Shape 31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9" name="Shape 319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20" name="Shape 320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Shape 321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Shape 32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Shape 32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Shape 32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Shape 325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Shape 326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Shape 327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8" name="Shape 328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Yellow">
  <p:cSld name="BLANK_1_1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Shape 331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Shape 332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Shape 333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Shape 334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Shape 335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Shape 336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Shape 337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Shape 338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Shape 339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Shape 340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Shape 341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Shape 342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Shape 343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4" name="Shape 344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45" name="Shape 345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Shape 346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" name="Shape 347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48" name="Shape 348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Shape 349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Shape 350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Shape 351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Shape 35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Shape 35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Shape 35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Shape 355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6" name="Shape 356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Magenta">
  <p:cSld name="BLANK_1_1_1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Shape 359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Shape 360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Shape 361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Shape 362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Shape 363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Shape 364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Shape 365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Shape 366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Shape 367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Shape 368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Shape 369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Shape 370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C4067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1" name="Shape 371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72" name="Shape 37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Shape 37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4" name="Shape 374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75" name="Shape 375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Shape 376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Shape 377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Shape 378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Shape 379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Shape 380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Shape 381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Shape 38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3" name="Shape 383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Shape 384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○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spcBef>
                <a:spcPts val="0"/>
              </a:spcBef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spcBef>
                <a:spcPts val="0"/>
              </a:spcBef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spcBef>
                <a:spcPts val="0"/>
              </a:spcBef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spcBef>
                <a:spcPts val="0"/>
              </a:spcBef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spcBef>
                <a:spcPts val="0"/>
              </a:spcBef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spcBef>
                <a:spcPts val="0"/>
              </a:spcBef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spcBef>
                <a:spcPts val="0"/>
              </a:spcBef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spcBef>
                <a:spcPts val="0"/>
              </a:spcBef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4" r:id="rId5"/>
    <p:sldLayoutId id="2147483657" r:id="rId6"/>
    <p:sldLayoutId id="2147483658" r:id="rId7"/>
    <p:sldLayoutId id="2147483659" r:id="rId8"/>
    <p:sldLayoutId id="2147483660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 txBox="1">
            <a:spLocks noGrp="1"/>
          </p:cNvSpPr>
          <p:nvPr>
            <p:ph type="ctrTitle"/>
          </p:nvPr>
        </p:nvSpPr>
        <p:spPr>
          <a:xfrm>
            <a:off x="2757250" y="961350"/>
            <a:ext cx="3629400" cy="32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Дитячий фольклор</a:t>
            </a:r>
            <a:endParaRPr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title"/>
          </p:nvPr>
        </p:nvSpPr>
        <p:spPr>
          <a:xfrm>
            <a:off x="0" y="559475"/>
            <a:ext cx="2286075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Колискові </a:t>
            </a:r>
            <a:b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</a:b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пісні</a:t>
            </a:r>
            <a:endParaRPr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396" name="Shape 396"/>
          <p:cNvSpPr txBox="1">
            <a:spLocks noGrp="1"/>
          </p:cNvSpPr>
          <p:nvPr>
            <p:ph type="body" idx="1"/>
          </p:nvPr>
        </p:nvSpPr>
        <p:spPr>
          <a:xfrm>
            <a:off x="2699792" y="555526"/>
            <a:ext cx="5904656" cy="25836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Колисанка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колискова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пісня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— жанр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народної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ліричної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пісні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Колисанку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співає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зрідка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бабуся),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аби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заколисати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залюляти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приспати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приспівати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дитину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Колисанки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переважно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короткі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 Ритм і темп —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зумовлені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темпом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гойдання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Мелодія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наспівна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нескладна. 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Мета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колисанки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відповідними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рухами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монотонним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співом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приємними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дитині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словесними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образами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спонукати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до сну малого слухача. 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Музична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словесна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форма та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самий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зміст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колисанки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вказують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прадавнє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походження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спорідненість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магічними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навіюваннями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замовляннями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Анатолій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Волков)</a:t>
            </a:r>
            <a:endParaRPr sz="2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8" name="Shape 398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224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title"/>
          </p:nvPr>
        </p:nvSpPr>
        <p:spPr>
          <a:xfrm>
            <a:off x="0" y="559475"/>
            <a:ext cx="2286075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Колискові </a:t>
            </a:r>
            <a:b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</a:b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пісні</a:t>
            </a:r>
            <a:endParaRPr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396" name="Shape 396"/>
          <p:cNvSpPr txBox="1">
            <a:spLocks noGrp="1"/>
          </p:cNvSpPr>
          <p:nvPr>
            <p:ph type="body" idx="1"/>
          </p:nvPr>
        </p:nvSpPr>
        <p:spPr>
          <a:xfrm>
            <a:off x="2627784" y="795839"/>
            <a:ext cx="2952328" cy="25836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жанр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народної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родинної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лірики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специфічний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зміст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і форма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якої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функціонально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зумовлені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присиплянням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колисці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Визначальний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колисковій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пісні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смисловий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звуковий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ритмо-мелодійний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компонент.</a:t>
            </a:r>
          </a:p>
          <a:p>
            <a:pPr marL="0" lvl="0" indent="0" algn="r">
              <a:buClr>
                <a:schemeClr val="dk1"/>
              </a:buClr>
              <a:buSzPts val="1100"/>
              <a:buNone/>
            </a:pPr>
            <a:r>
              <a:rPr lang="uk-UA" sz="1400" i="1" dirty="0" smtClean="0"/>
              <a:t>(Літературний словник-довідник)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/>
          </a:p>
          <a:p>
            <a:pPr marL="0" lvl="0" indent="0">
              <a:spcBef>
                <a:spcPts val="600"/>
              </a:spcBef>
              <a:spcAft>
                <a:spcPts val="1000"/>
              </a:spcAft>
              <a:buNone/>
            </a:pPr>
            <a:endParaRPr sz="2400" dirty="0">
              <a:solidFill>
                <a:srgbClr val="4A5C65"/>
              </a:solidFill>
            </a:endParaRPr>
          </a:p>
        </p:txBody>
      </p:sp>
      <p:sp>
        <p:nvSpPr>
          <p:cNvPr id="397" name="Shape 397"/>
          <p:cNvSpPr txBox="1">
            <a:spLocks noGrp="1"/>
          </p:cNvSpPr>
          <p:nvPr>
            <p:ph type="body" idx="2"/>
          </p:nvPr>
        </p:nvSpPr>
        <p:spPr>
          <a:xfrm>
            <a:off x="5724128" y="1491630"/>
            <a:ext cx="3180848" cy="27276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>
              <a:buClr>
                <a:schemeClr val="dk1"/>
              </a:buClr>
              <a:buSzPts val="1100"/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практично-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побутова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42900" lvl="0">
              <a:buClr>
                <a:schemeClr val="dk1"/>
              </a:buClr>
              <a:buSzPts val="1100"/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пізнавальна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42900" lvl="0">
              <a:buClr>
                <a:schemeClr val="dk1"/>
              </a:buClr>
              <a:buSzPts val="1100"/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емоційна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42900" lvl="0">
              <a:buClr>
                <a:schemeClr val="dk1"/>
              </a:buClr>
              <a:buSzPts val="1100"/>
              <a:buFont typeface="Wingdings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морально-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етична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42900" lvl="0">
              <a:buClr>
                <a:schemeClr val="dk1"/>
              </a:buClr>
              <a:buSzPts val="1100"/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психотерапевтична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42900" lvl="0">
              <a:buClr>
                <a:schemeClr val="dk1"/>
              </a:buClr>
              <a:buSzPts val="1100"/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естетичного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чуття</a:t>
            </a:r>
            <a:endParaRPr sz="105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8" name="Shape 398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  <p:grpSp>
        <p:nvGrpSpPr>
          <p:cNvPr id="5" name="Группа 4"/>
          <p:cNvGrpSpPr/>
          <p:nvPr/>
        </p:nvGrpSpPr>
        <p:grpSpPr>
          <a:xfrm rot="20893030">
            <a:off x="6055056" y="75013"/>
            <a:ext cx="2286000" cy="1368152"/>
            <a:chOff x="6122440" y="82214"/>
            <a:chExt cx="2286000" cy="1368152"/>
          </a:xfrm>
        </p:grpSpPr>
        <p:sp>
          <p:nvSpPr>
            <p:cNvPr id="4" name="Овал 3"/>
            <p:cNvSpPr/>
            <p:nvPr/>
          </p:nvSpPr>
          <p:spPr>
            <a:xfrm>
              <a:off x="6161953" y="82214"/>
              <a:ext cx="1728192" cy="1368152"/>
            </a:xfrm>
            <a:prstGeom prst="ellipse">
              <a:avLst/>
            </a:prstGeom>
            <a:ln/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635000"/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6122440" y="554616"/>
              <a:ext cx="22860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uk-UA" sz="28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Script" pitchFamily="34" charset="0"/>
                  <a:ea typeface="Roboto Slab Light"/>
                  <a:sym typeface="Roboto Slab Light"/>
                </a:rPr>
                <a:t>Функції:</a:t>
              </a:r>
              <a:endParaRPr lang="uk-UA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5045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" grpId="0" build="p"/>
      <p:bldP spid="39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/>
          <p:nvPr/>
        </p:nvSpPr>
        <p:spPr>
          <a:xfrm>
            <a:off x="3459600" y="628000"/>
            <a:ext cx="2224800" cy="2224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Shape 431"/>
          <p:cNvSpPr txBox="1">
            <a:spLocks noGrp="1"/>
          </p:cNvSpPr>
          <p:nvPr>
            <p:ph type="ctrTitle" idx="4294967295"/>
          </p:nvPr>
        </p:nvSpPr>
        <p:spPr>
          <a:xfrm>
            <a:off x="1403648" y="2708950"/>
            <a:ext cx="612068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Основний мотив -</a:t>
            </a:r>
            <a:endParaRPr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2" name="Shape 432"/>
          <p:cNvSpPr txBox="1">
            <a:spLocks noGrp="1"/>
          </p:cNvSpPr>
          <p:nvPr>
            <p:ph type="subTitle" idx="4294967295"/>
          </p:nvPr>
        </p:nvSpPr>
        <p:spPr>
          <a:xfrm>
            <a:off x="1943708" y="3435846"/>
            <a:ext cx="5256583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Aft>
                <a:spcPts val="1000"/>
              </a:spcAft>
              <a:buNone/>
            </a:pP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закликання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запрошення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сну до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дитини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33" name="Shape 433"/>
          <p:cNvGrpSpPr/>
          <p:nvPr/>
        </p:nvGrpSpPr>
        <p:grpSpPr>
          <a:xfrm>
            <a:off x="3940048" y="628007"/>
            <a:ext cx="1447570" cy="1447577"/>
            <a:chOff x="6643075" y="3664250"/>
            <a:chExt cx="407950" cy="407975"/>
          </a:xfrm>
        </p:grpSpPr>
        <p:sp>
          <p:nvSpPr>
            <p:cNvPr id="434" name="Shape 434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0" t="0" r="0" b="0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9050" cap="rnd" cmpd="sng">
              <a:solidFill>
                <a:srgbClr val="FF975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Shape 435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0" t="0" r="0" b="0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9050" cap="rnd" cmpd="sng">
              <a:solidFill>
                <a:srgbClr val="FF975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" name="Shape 436"/>
          <p:cNvGrpSpPr/>
          <p:nvPr/>
        </p:nvGrpSpPr>
        <p:grpSpPr>
          <a:xfrm rot="-587344">
            <a:off x="3600928" y="2274183"/>
            <a:ext cx="595166" cy="595133"/>
            <a:chOff x="576250" y="4319400"/>
            <a:chExt cx="442075" cy="442050"/>
          </a:xfrm>
        </p:grpSpPr>
        <p:sp>
          <p:nvSpPr>
            <p:cNvPr id="437" name="Shape 437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0" t="0" r="0" b="0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Shape 438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0" t="0" r="0" b="0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Shape 439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0" t="0" r="0" b="0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Shape 440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0" t="0" r="0" b="0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1" name="Shape 441"/>
          <p:cNvSpPr/>
          <p:nvPr/>
        </p:nvSpPr>
        <p:spPr>
          <a:xfrm>
            <a:off x="3593939" y="962288"/>
            <a:ext cx="226251" cy="216069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Shape 442"/>
          <p:cNvSpPr/>
          <p:nvPr/>
        </p:nvSpPr>
        <p:spPr>
          <a:xfrm rot="2697328">
            <a:off x="5346647" y="2148789"/>
            <a:ext cx="343459" cy="327947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Shape 443"/>
          <p:cNvSpPr/>
          <p:nvPr/>
        </p:nvSpPr>
        <p:spPr>
          <a:xfrm>
            <a:off x="5356714" y="1881143"/>
            <a:ext cx="137570" cy="131429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Shape 444"/>
          <p:cNvSpPr/>
          <p:nvPr/>
        </p:nvSpPr>
        <p:spPr>
          <a:xfrm rot="1280404">
            <a:off x="3589575" y="1613971"/>
            <a:ext cx="137564" cy="131398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Shape 445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2267744" y="3939902"/>
            <a:ext cx="648072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280994" y="3983682"/>
            <a:ext cx="639087" cy="2584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5" name="Shape 412"/>
          <p:cNvSpPr txBox="1">
            <a:spLocks/>
          </p:cNvSpPr>
          <p:nvPr/>
        </p:nvSpPr>
        <p:spPr>
          <a:xfrm>
            <a:off x="1502591" y="4112918"/>
            <a:ext cx="1080120" cy="5760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1000"/>
              </a:spcAft>
            </a:pPr>
            <a:r>
              <a:rPr lang="uk-UA" sz="28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Сон</a:t>
            </a:r>
            <a:endParaRPr lang="uk-UA" sz="28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27" name="Shape 412"/>
          <p:cNvSpPr txBox="1">
            <a:spLocks/>
          </p:cNvSpPr>
          <p:nvPr/>
        </p:nvSpPr>
        <p:spPr>
          <a:xfrm>
            <a:off x="5858351" y="4112918"/>
            <a:ext cx="2209076" cy="5760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1000"/>
              </a:spcAft>
            </a:pPr>
            <a:r>
              <a:rPr lang="uk-UA" sz="28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Дрімота</a:t>
            </a:r>
            <a:endParaRPr lang="uk-UA" sz="28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24099" y="4247061"/>
            <a:ext cx="22365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антропоморфічні образи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" grpId="0" build="p"/>
      <p:bldP spid="25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title"/>
          </p:nvPr>
        </p:nvSpPr>
        <p:spPr>
          <a:xfrm>
            <a:off x="0" y="559475"/>
            <a:ext cx="2286075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Колискові </a:t>
            </a:r>
            <a:b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</a:b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пісні</a:t>
            </a:r>
            <a:endParaRPr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396" name="Shape 396"/>
          <p:cNvSpPr txBox="1">
            <a:spLocks noGrp="1"/>
          </p:cNvSpPr>
          <p:nvPr>
            <p:ph type="body" idx="1"/>
          </p:nvPr>
        </p:nvSpPr>
        <p:spPr>
          <a:xfrm>
            <a:off x="2699792" y="915566"/>
            <a:ext cx="5904656" cy="25836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Clr>
                <a:schemeClr val="dk1"/>
              </a:buClr>
              <a:buSzPts val="1100"/>
              <a:buFont typeface="Wingdings" pitchFamily="2" charset="2"/>
              <a:buChar char="ü"/>
            </a:pPr>
            <a:r>
              <a:rPr lang="ru-RU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використовується</a:t>
            </a: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найпростіша</a:t>
            </a: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загальновживана</a:t>
            </a: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лексика, без </a:t>
            </a:r>
            <a:r>
              <a:rPr lang="ru-RU" sz="1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складних</a:t>
            </a: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поетичних</a:t>
            </a: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прийомів</a:t>
            </a: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тропів</a:t>
            </a: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  <a:endParaRPr lang="ru-RU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Clr>
                <a:schemeClr val="dk1"/>
              </a:buClr>
              <a:buSzPts val="1100"/>
              <a:buFont typeface="Wingdings" pitchFamily="2" charset="2"/>
              <a:buChar char="ü"/>
            </a:pP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1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художньо-поетичних</a:t>
            </a: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зустрічаються</a:t>
            </a: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епітети</a:t>
            </a: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увиразнення</a:t>
            </a: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змісту</a:t>
            </a: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рідше</a:t>
            </a: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порівняння</a:t>
            </a: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Clr>
                <a:schemeClr val="dk1"/>
              </a:buClr>
              <a:buSzPts val="1100"/>
              <a:buFont typeface="Wingdings" pitchFamily="2" charset="2"/>
              <a:buChar char="ü"/>
            </a:pPr>
            <a:r>
              <a:rPr lang="ru-RU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одноманітний</a:t>
            </a: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ритм </a:t>
            </a:r>
            <a:r>
              <a:rPr lang="ru-RU" sz="1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досягається</a:t>
            </a: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повторами (</a:t>
            </a:r>
            <a:r>
              <a:rPr lang="ru-RU" sz="1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анафори</a:t>
            </a: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повторів</a:t>
            </a: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цілих</a:t>
            </a: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рядків</a:t>
            </a: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вигляді</a:t>
            </a: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наскрізних</a:t>
            </a: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рефренів</a:t>
            </a: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), монотонною </a:t>
            </a:r>
            <a:r>
              <a:rPr lang="ru-RU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мелодією</a:t>
            </a: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Clr>
                <a:schemeClr val="dk1"/>
              </a:buClr>
              <a:buSzPts val="1100"/>
              <a:buFont typeface="Wingdings" pitchFamily="2" charset="2"/>
              <a:buChar char="ü"/>
            </a:pPr>
            <a:r>
              <a:rPr lang="ru-RU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ефект</a:t>
            </a: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заколисування</a:t>
            </a: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підсилюється</a:t>
            </a: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гойданням</a:t>
            </a: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колисці</a:t>
            </a: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специфічними</a:t>
            </a: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формальними</a:t>
            </a: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засобами</a:t>
            </a: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самого тексту </a:t>
            </a:r>
            <a:r>
              <a:rPr lang="ru-RU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колискової</a:t>
            </a: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Clr>
                <a:schemeClr val="dk1"/>
              </a:buClr>
              <a:buSzPts val="1100"/>
              <a:buFont typeface="Wingdings" pitchFamily="2" charset="2"/>
              <a:buChar char="ü"/>
            </a:pPr>
            <a:r>
              <a:rPr lang="ru-RU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побутують</a:t>
            </a: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пестливі</a:t>
            </a: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слова, </a:t>
            </a:r>
            <a:r>
              <a:rPr lang="ru-RU" sz="1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здрібнілі</a:t>
            </a: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імені</a:t>
            </a: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Clr>
                <a:schemeClr val="dk1"/>
              </a:buClr>
              <a:buSzPts val="1100"/>
              <a:buFont typeface="Wingdings" pitchFamily="2" charset="2"/>
              <a:buChar char="ü"/>
            </a:pP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форма монологу матер</a:t>
            </a:r>
            <a:r>
              <a:rPr lang="uk-UA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і, уявного діалогу з дитиною підсилює щирість та безпосередність висловлюваних думок та почуттів, дає простір для імпровізації.</a:t>
            </a:r>
            <a:endParaRPr lang="ru-RU" sz="16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Clr>
                <a:schemeClr val="dk1"/>
              </a:buClr>
              <a:buSzPts val="1100"/>
              <a:buFont typeface="Wingdings" pitchFamily="2" charset="2"/>
              <a:buChar char="ü"/>
            </a:pP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8" name="Shape 398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  <p:sp>
        <p:nvSpPr>
          <p:cNvPr id="5" name="Shape 412"/>
          <p:cNvSpPr txBox="1">
            <a:spLocks/>
          </p:cNvSpPr>
          <p:nvPr/>
        </p:nvSpPr>
        <p:spPr>
          <a:xfrm>
            <a:off x="6012160" y="555526"/>
            <a:ext cx="2209076" cy="5760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1000"/>
              </a:spcAft>
            </a:pPr>
            <a:r>
              <a:rPr lang="uk-UA" sz="32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Поетика</a:t>
            </a:r>
            <a:endParaRPr lang="uk-UA" sz="32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57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title"/>
          </p:nvPr>
        </p:nvSpPr>
        <p:spPr>
          <a:xfrm>
            <a:off x="-108520" y="699542"/>
            <a:ext cx="288032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Замовляння</a:t>
            </a:r>
            <a:endParaRPr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397" name="Shape 397"/>
          <p:cNvSpPr txBox="1">
            <a:spLocks noGrp="1"/>
          </p:cNvSpPr>
          <p:nvPr>
            <p:ph type="body" idx="2"/>
          </p:nvPr>
        </p:nvSpPr>
        <p:spPr>
          <a:xfrm>
            <a:off x="2411760" y="1512393"/>
            <a:ext cx="5904656" cy="27276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>
              <a:buClr>
                <a:schemeClr val="dk1"/>
              </a:buClr>
              <a:buSzPts val="1100"/>
              <a:buFont typeface="Wingdings" pitchFamily="2" charset="2"/>
              <a:buChar char="ü"/>
            </a:pP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виникли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матріархат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прийшов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зміну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патріархату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>
              <a:buClr>
                <a:schemeClr val="dk1"/>
              </a:buClr>
              <a:buSzPts val="1100"/>
              <a:buFont typeface="Wingdings" pitchFamily="2" charset="2"/>
              <a:buChar char="ü"/>
            </a:pP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колискова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пісня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таку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ж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магічну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функцію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замовляння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привернути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дію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певних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духовних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сил,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оберегти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зла,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сприяти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</a:t>
            </a:r>
            <a:r>
              <a:rPr lang="ru-RU" sz="1400" b="1" dirty="0" err="1" smtClean="0">
                <a:solidFill>
                  <a:schemeClr val="tx1"/>
                </a:solidFill>
              </a:rPr>
              <a:t>’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швидкому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росту ;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>
              <a:buClr>
                <a:schemeClr val="dk1"/>
              </a:buClr>
              <a:buSzPts val="1100"/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персонажами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виступають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магічні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істоти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(Сон-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Дрімота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«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спання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»),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тотемні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тварини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гулі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кіт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чайка, зозуля);</a:t>
            </a:r>
          </a:p>
          <a:p>
            <a:pPr marL="342900" lvl="0">
              <a:buClr>
                <a:schemeClr val="dk1"/>
              </a:buClr>
              <a:buSzPts val="1100"/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обох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жанрах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оповідь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розгортається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аналогією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бажане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повинно стати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дійсністю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слово -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ділом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lvl="0">
              <a:buClr>
                <a:schemeClr val="dk1"/>
              </a:buClr>
              <a:buSzPts val="1100"/>
              <a:buFont typeface="Wingdings" pitchFamily="2" charset="2"/>
              <a:buChar char="ü"/>
            </a:pP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інтонаційно-ритмічна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будова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колискових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пісень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подібна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інтонаційно-ритмічної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будови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замовлянь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8" name="Shape 398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  <p:grpSp>
        <p:nvGrpSpPr>
          <p:cNvPr id="5" name="Группа 4"/>
          <p:cNvGrpSpPr/>
          <p:nvPr/>
        </p:nvGrpSpPr>
        <p:grpSpPr>
          <a:xfrm rot="20893030">
            <a:off x="3183701" y="127911"/>
            <a:ext cx="2286000" cy="1368152"/>
            <a:chOff x="4962396" y="-263205"/>
            <a:chExt cx="2286000" cy="1368152"/>
          </a:xfrm>
        </p:grpSpPr>
        <p:sp>
          <p:nvSpPr>
            <p:cNvPr id="4" name="Овал 3"/>
            <p:cNvSpPr/>
            <p:nvPr/>
          </p:nvSpPr>
          <p:spPr>
            <a:xfrm>
              <a:off x="5241301" y="-263205"/>
              <a:ext cx="1728192" cy="1368152"/>
            </a:xfrm>
            <a:prstGeom prst="ellipse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4962396" y="-56182"/>
              <a:ext cx="22860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uk-UA" sz="28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Script" pitchFamily="34" charset="0"/>
                  <a:ea typeface="Roboto Slab Light"/>
                  <a:sym typeface="Roboto Slab Light"/>
                </a:rPr>
                <a:t>Спільні риси</a:t>
              </a:r>
              <a:endParaRPr lang="uk-UA" sz="1600" dirty="0"/>
            </a:p>
          </p:txBody>
        </p:sp>
      </p:grpSp>
      <p:sp>
        <p:nvSpPr>
          <p:cNvPr id="10" name="Прямоугольник 9"/>
          <p:cNvSpPr/>
          <p:nvPr/>
        </p:nvSpPr>
        <p:spPr>
          <a:xfrm rot="21192117">
            <a:off x="4589973" y="351299"/>
            <a:ext cx="26600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Roboto Slab Light"/>
                <a:cs typeface="Times New Roman" pitchFamily="18" charset="0"/>
                <a:sym typeface="Roboto Slab Light"/>
              </a:rPr>
              <a:t>з колисковими</a:t>
            </a:r>
            <a:endParaRPr lang="uk-UA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18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 txBox="1">
            <a:spLocks noGrp="1"/>
          </p:cNvSpPr>
          <p:nvPr>
            <p:ph type="ctrTitle" idx="4294967295"/>
          </p:nvPr>
        </p:nvSpPr>
        <p:spPr>
          <a:xfrm>
            <a:off x="1691680" y="195486"/>
            <a:ext cx="612068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Колисанка літературна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2" name="Shape 432"/>
          <p:cNvSpPr txBox="1">
            <a:spLocks noGrp="1"/>
          </p:cNvSpPr>
          <p:nvPr>
            <p:ph type="subTitle" idx="4294967295"/>
          </p:nvPr>
        </p:nvSpPr>
        <p:spPr>
          <a:xfrm>
            <a:off x="1619672" y="892286"/>
            <a:ext cx="6264696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Aft>
                <a:spcPts val="1000"/>
              </a:spcAft>
              <a:buNone/>
            </a:pP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ліричний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жанр,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генетично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пов’язаний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фольклорною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піснею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виконується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над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колискою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дитини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33" name="Shape 433"/>
          <p:cNvGrpSpPr/>
          <p:nvPr/>
        </p:nvGrpSpPr>
        <p:grpSpPr>
          <a:xfrm>
            <a:off x="595081" y="1178437"/>
            <a:ext cx="1447570" cy="1447577"/>
            <a:chOff x="6643075" y="3664250"/>
            <a:chExt cx="407950" cy="407975"/>
          </a:xfrm>
        </p:grpSpPr>
        <p:sp>
          <p:nvSpPr>
            <p:cNvPr id="434" name="Shape 434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0" t="0" r="0" b="0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9050" cap="rnd" cmpd="sng">
              <a:solidFill>
                <a:srgbClr val="FF975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Shape 435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0" t="0" r="0" b="0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9050" cap="rnd" cmpd="sng">
              <a:solidFill>
                <a:srgbClr val="FF975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" name="Shape 436"/>
          <p:cNvGrpSpPr/>
          <p:nvPr/>
        </p:nvGrpSpPr>
        <p:grpSpPr>
          <a:xfrm rot="-587344">
            <a:off x="7995446" y="664722"/>
            <a:ext cx="595166" cy="595133"/>
            <a:chOff x="576250" y="4319400"/>
            <a:chExt cx="442075" cy="442050"/>
          </a:xfrm>
        </p:grpSpPr>
        <p:sp>
          <p:nvSpPr>
            <p:cNvPr id="437" name="Shape 437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0" t="0" r="0" b="0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Shape 438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0" t="0" r="0" b="0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Shape 439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0" t="0" r="0" b="0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Shape 440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0" t="0" r="0" b="0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1" name="Shape 441"/>
          <p:cNvSpPr/>
          <p:nvPr/>
        </p:nvSpPr>
        <p:spPr>
          <a:xfrm>
            <a:off x="3593939" y="962288"/>
            <a:ext cx="226251" cy="216069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Shape 442"/>
          <p:cNvSpPr/>
          <p:nvPr/>
        </p:nvSpPr>
        <p:spPr>
          <a:xfrm rot="2697328">
            <a:off x="8121299" y="2699413"/>
            <a:ext cx="343459" cy="327947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Shape 443"/>
          <p:cNvSpPr/>
          <p:nvPr/>
        </p:nvSpPr>
        <p:spPr>
          <a:xfrm>
            <a:off x="5356714" y="1881143"/>
            <a:ext cx="137570" cy="131429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Shape 444"/>
          <p:cNvSpPr/>
          <p:nvPr/>
        </p:nvSpPr>
        <p:spPr>
          <a:xfrm rot="1280404">
            <a:off x="2286936" y="1967382"/>
            <a:ext cx="137564" cy="131398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Shape 445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/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2582711" y="2089082"/>
            <a:ext cx="577544" cy="3748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323802" y="2089082"/>
            <a:ext cx="639087" cy="3748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882096"/>
            <a:ext cx="940101" cy="139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913023" y="2626014"/>
            <a:ext cx="2907167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Пасічник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Є.,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Слоньовської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О. «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література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»: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Підручник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6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–К.: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Освіта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2000. -С.27-30.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30965" y="2607304"/>
            <a:ext cx="2862064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Дудіна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Т.К., </a:t>
            </a:r>
            <a:r>
              <a:rPr lang="uk-UA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Панченкова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А.О. Українська література: 6 клас: Підручник. – К.: А.С.К.,2006.- С.38-41. «Колискові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пісні»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493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" grpId="0" build="p"/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 txBox="1">
            <a:spLocks noGrp="1"/>
          </p:cNvSpPr>
          <p:nvPr>
            <p:ph type="ctrTitle" idx="4294967295"/>
          </p:nvPr>
        </p:nvSpPr>
        <p:spPr>
          <a:xfrm>
            <a:off x="579829" y="2283486"/>
            <a:ext cx="3240361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Місяць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яснесенький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Промінь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тихесенький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Кинув до нас. </a:t>
            </a:r>
            <a:b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 ж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малесенький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b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Пізній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 </a:t>
            </a:r>
            <a:b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Любо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спатимеш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b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Поки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знатимеш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b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то печаль; </a:t>
            </a:r>
            <a:b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Хутко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прийматимеш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Лихо та жаль. </a:t>
            </a:r>
            <a:b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Тяжка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годинонько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  <a:b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Гірка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хвилинонько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  <a:b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Лихо не спить… </a:t>
            </a:r>
            <a:b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Леле,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дитинонько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  <a:b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Жить —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сльози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лить… 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36" name="Shape 436"/>
          <p:cNvGrpSpPr/>
          <p:nvPr/>
        </p:nvGrpSpPr>
        <p:grpSpPr>
          <a:xfrm rot="-587344">
            <a:off x="7995446" y="664722"/>
            <a:ext cx="595166" cy="595133"/>
            <a:chOff x="576250" y="4319400"/>
            <a:chExt cx="442075" cy="442050"/>
          </a:xfrm>
        </p:grpSpPr>
        <p:sp>
          <p:nvSpPr>
            <p:cNvPr id="437" name="Shape 437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0" t="0" r="0" b="0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Shape 438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0" t="0" r="0" b="0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Shape 439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0" t="0" r="0" b="0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Shape 440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0" t="0" r="0" b="0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1" name="Shape 441"/>
          <p:cNvSpPr/>
          <p:nvPr/>
        </p:nvSpPr>
        <p:spPr>
          <a:xfrm>
            <a:off x="3593939" y="962288"/>
            <a:ext cx="226251" cy="216069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Shape 442"/>
          <p:cNvSpPr/>
          <p:nvPr/>
        </p:nvSpPr>
        <p:spPr>
          <a:xfrm rot="2697328">
            <a:off x="8121299" y="2699413"/>
            <a:ext cx="343459" cy="327947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Shape 443"/>
          <p:cNvSpPr/>
          <p:nvPr/>
        </p:nvSpPr>
        <p:spPr>
          <a:xfrm>
            <a:off x="5356714" y="1881143"/>
            <a:ext cx="137570" cy="131429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Shape 444"/>
          <p:cNvSpPr/>
          <p:nvPr/>
        </p:nvSpPr>
        <p:spPr>
          <a:xfrm rot="1280404">
            <a:off x="2286936" y="1967382"/>
            <a:ext cx="137564" cy="131398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Shape 445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/>
          </a:p>
        </p:txBody>
      </p:sp>
      <p:sp>
        <p:nvSpPr>
          <p:cNvPr id="22" name="Shape 412"/>
          <p:cNvSpPr txBox="1">
            <a:spLocks/>
          </p:cNvSpPr>
          <p:nvPr/>
        </p:nvSpPr>
        <p:spPr>
          <a:xfrm>
            <a:off x="1115616" y="322343"/>
            <a:ext cx="2925393" cy="6910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1000"/>
              </a:spcAft>
            </a:pPr>
            <a:r>
              <a:rPr lang="uk-UA" sz="2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«Колискова»</a:t>
            </a:r>
          </a:p>
          <a:p>
            <a:pPr>
              <a:spcAft>
                <a:spcPts val="1000"/>
              </a:spcAft>
            </a:pPr>
            <a:r>
              <a:rPr lang="uk-UA" sz="2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Леся Українка </a:t>
            </a:r>
            <a:endParaRPr lang="uk-UA" sz="20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23" name="Shape 431"/>
          <p:cNvSpPr txBox="1">
            <a:spLocks/>
          </p:cNvSpPr>
          <p:nvPr/>
        </p:nvSpPr>
        <p:spPr>
          <a:xfrm>
            <a:off x="4355976" y="2283486"/>
            <a:ext cx="4032449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pPr algn="ctr"/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Мріють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крилами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туману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лебеді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рожеві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Сиплють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ночі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лимани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зорі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сургучеві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Заглядає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шибку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казка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сивими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очима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Материнська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добра ласка в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неї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плечима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Ой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біжи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біжи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досадо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не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вертай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хати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пущу тебе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колиску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синову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гойдати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Припливайте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колиски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лебеді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мрії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Опустіться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тихі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зорі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синові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вії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Темряву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тривожили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криками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півні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Танцювали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лебеді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хаті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стіні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Лопотіли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крилати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рожевим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пір'ям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Лоскотали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марево золотим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сузір'ям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24" name="Shape 412"/>
          <p:cNvSpPr txBox="1">
            <a:spLocks/>
          </p:cNvSpPr>
          <p:nvPr/>
        </p:nvSpPr>
        <p:spPr>
          <a:xfrm>
            <a:off x="4351763" y="440419"/>
            <a:ext cx="3693679" cy="6910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spcAft>
                <a:spcPts val="1000"/>
              </a:spcAft>
            </a:pPr>
            <a:r>
              <a:rPr lang="uk-UA" sz="2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«Лебеді материнства»</a:t>
            </a:r>
          </a:p>
          <a:p>
            <a:pPr algn="r">
              <a:spcAft>
                <a:spcPts val="1000"/>
              </a:spcAft>
            </a:pPr>
            <a:r>
              <a:rPr lang="uk-UA" sz="2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В. Симоненко </a:t>
            </a:r>
            <a:endParaRPr lang="uk-UA" sz="20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12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" grpId="0"/>
      <p:bldP spid="22" grpId="0"/>
      <p:bldP spid="23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title"/>
          </p:nvPr>
        </p:nvSpPr>
        <p:spPr>
          <a:xfrm>
            <a:off x="0" y="559475"/>
            <a:ext cx="2286075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uk-U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Забавлянки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/>
            </a:r>
            <a:b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</a:br>
            <a:r>
              <a:rPr lang="uk-UA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утішки, </a:t>
            </a:r>
            <a:r>
              <a:rPr lang="uk-UA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потішки</a:t>
            </a:r>
            <a:r>
              <a:rPr lang="uk-UA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, </a:t>
            </a:r>
            <a:r>
              <a:rPr lang="uk-UA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чукикалки</a:t>
            </a:r>
            <a:endParaRPr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395" name="Shape 395"/>
          <p:cNvSpPr txBox="1">
            <a:spLocks noGrp="1"/>
          </p:cNvSpPr>
          <p:nvPr>
            <p:ph type="body" idx="2"/>
          </p:nvPr>
        </p:nvSpPr>
        <p:spPr>
          <a:xfrm>
            <a:off x="403176" y="3919977"/>
            <a:ext cx="6120680" cy="8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1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Визначальне</a:t>
            </a: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місце</a:t>
            </a: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1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художній</a:t>
            </a: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тканині</a:t>
            </a: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більшості</a:t>
            </a: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забавлянок</a:t>
            </a:r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належить</a:t>
            </a:r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звуковому </a:t>
            </a:r>
            <a:r>
              <a:rPr lang="ru-RU" sz="1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оформленню</a:t>
            </a: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яке </a:t>
            </a:r>
            <a:r>
              <a:rPr lang="ru-RU" sz="1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виявляється</a:t>
            </a: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1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численних</a:t>
            </a:r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алітераціях</a:t>
            </a: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асонансах</a:t>
            </a: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звуконаслідуваннях</a:t>
            </a:r>
            <a:endParaRPr sz="1050" dirty="0">
              <a:solidFill>
                <a:srgbClr val="C00000"/>
              </a:solidFill>
            </a:endParaRPr>
          </a:p>
        </p:txBody>
      </p:sp>
      <p:sp>
        <p:nvSpPr>
          <p:cNvPr id="396" name="Shape 396"/>
          <p:cNvSpPr txBox="1">
            <a:spLocks noGrp="1"/>
          </p:cNvSpPr>
          <p:nvPr>
            <p:ph type="body" idx="1"/>
          </p:nvPr>
        </p:nvSpPr>
        <p:spPr>
          <a:xfrm>
            <a:off x="2843808" y="449169"/>
            <a:ext cx="5472607" cy="10424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жанр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дитячого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фольклору,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коротесенькі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пісеньки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віршики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гумористичного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жартівливого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змісту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ігрової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спрямованості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sz="1600" dirty="0"/>
          </a:p>
          <a:p>
            <a:pPr marL="0" lvl="0" indent="0">
              <a:spcBef>
                <a:spcPts val="600"/>
              </a:spcBef>
              <a:spcAft>
                <a:spcPts val="1000"/>
              </a:spcAft>
              <a:buNone/>
            </a:pPr>
            <a:endParaRPr sz="2400" dirty="0">
              <a:solidFill>
                <a:srgbClr val="4A5C65"/>
              </a:solidFill>
            </a:endParaRPr>
          </a:p>
        </p:txBody>
      </p:sp>
      <p:sp>
        <p:nvSpPr>
          <p:cNvPr id="397" name="Shape 397"/>
          <p:cNvSpPr txBox="1">
            <a:spLocks noGrp="1"/>
          </p:cNvSpPr>
          <p:nvPr>
            <p:ph type="body" idx="2"/>
          </p:nvPr>
        </p:nvSpPr>
        <p:spPr>
          <a:xfrm rot="20917035">
            <a:off x="2077163" y="2553847"/>
            <a:ext cx="3180848" cy="13045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uk-UA" sz="1600" dirty="0" smtClean="0"/>
              <a:t>коротенькі </a:t>
            </a:r>
            <a:r>
              <a:rPr lang="uk-UA" sz="1600" dirty="0"/>
              <a:t>віршики, </a:t>
            </a:r>
            <a:r>
              <a:rPr lang="uk-UA" sz="1600" dirty="0" smtClean="0"/>
              <a:t>якими </a:t>
            </a:r>
            <a:r>
              <a:rPr lang="uk-UA" sz="1600" dirty="0"/>
              <a:t>дорослий </a:t>
            </a:r>
            <a:r>
              <a:rPr lang="uk-UA" sz="1600" dirty="0" smtClean="0"/>
              <a:t>підбадьорює</a:t>
            </a:r>
            <a:r>
              <a:rPr lang="uk-UA" sz="1600" dirty="0"/>
              <a:t>, спонукає до певного виду діяльності і т. </a:t>
            </a:r>
            <a:r>
              <a:rPr lang="uk-UA" sz="1600" dirty="0" err="1"/>
              <a:t>ін</a:t>
            </a:r>
            <a:endParaRPr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8" name="Shape 398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/>
          </a:p>
        </p:txBody>
      </p:sp>
      <p:sp>
        <p:nvSpPr>
          <p:cNvPr id="3" name="Прямоугольник 2"/>
          <p:cNvSpPr/>
          <p:nvPr/>
        </p:nvSpPr>
        <p:spPr>
          <a:xfrm>
            <a:off x="4616460" y="1346513"/>
            <a:ext cx="2286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ea typeface="Roboto Slab Light"/>
                <a:sym typeface="Roboto Slab Light"/>
              </a:rPr>
              <a:t>Потішки</a:t>
            </a:r>
            <a:r>
              <a:rPr lang="uk-UA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ea typeface="Roboto Slab Light"/>
                <a:sym typeface="Roboto Slab Light"/>
              </a:rPr>
              <a:t>:</a:t>
            </a:r>
            <a:endParaRPr lang="uk-UA" sz="1200" dirty="0">
              <a:solidFill>
                <a:srgbClr val="7030A0"/>
              </a:solidFill>
            </a:endParaRPr>
          </a:p>
        </p:txBody>
      </p:sp>
      <p:sp>
        <p:nvSpPr>
          <p:cNvPr id="10" name="Shape 397"/>
          <p:cNvSpPr txBox="1">
            <a:spLocks/>
          </p:cNvSpPr>
          <p:nvPr/>
        </p:nvSpPr>
        <p:spPr>
          <a:xfrm rot="331068">
            <a:off x="5827307" y="3009085"/>
            <a:ext cx="3180848" cy="1564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6BCC9"/>
              </a:buClr>
              <a:buSzPts val="1800"/>
              <a:buFont typeface="Lato Light"/>
              <a:buChar char="○"/>
              <a:defRPr sz="18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A6BCC9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None/>
            </a:pPr>
            <a:r>
              <a:rPr lang="ru-RU" sz="1600" dirty="0"/>
              <a:t>твори, </a:t>
            </a:r>
            <a:r>
              <a:rPr lang="ru-RU" sz="1600" dirty="0" err="1"/>
              <a:t>які</a:t>
            </a:r>
            <a:r>
              <a:rPr lang="ru-RU" sz="1600" dirty="0"/>
              <a:t> </a:t>
            </a:r>
            <a:r>
              <a:rPr lang="ru-RU" sz="1600" dirty="0" err="1" smtClean="0"/>
              <a:t>виконуються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дорослими</a:t>
            </a:r>
            <a:r>
              <a:rPr lang="ru-RU" sz="1600" dirty="0" smtClean="0"/>
              <a:t> </a:t>
            </a:r>
            <a:r>
              <a:rPr lang="ru-RU" sz="1600" dirty="0" err="1"/>
              <a:t>під</a:t>
            </a:r>
            <a:r>
              <a:rPr lang="ru-RU" sz="1600" dirty="0"/>
              <a:t> час </a:t>
            </a:r>
            <a:r>
              <a:rPr lang="ru-RU" sz="1600" dirty="0" err="1"/>
              <a:t>підкидання</a:t>
            </a:r>
            <a:r>
              <a:rPr lang="ru-RU" sz="1600" dirty="0"/>
              <a:t> </a:t>
            </a:r>
            <a:r>
              <a:rPr lang="ru-RU" sz="1600" dirty="0" err="1"/>
              <a:t>дитини</a:t>
            </a:r>
            <a:r>
              <a:rPr lang="ru-RU" sz="1600" dirty="0"/>
              <a:t> на </a:t>
            </a:r>
            <a:r>
              <a:rPr lang="ru-RU" sz="1600" dirty="0" err="1"/>
              <a:t>коліні</a:t>
            </a:r>
            <a:r>
              <a:rPr lang="ru-RU" sz="1600" dirty="0"/>
              <a:t> 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ru-RU" sz="1600" dirty="0" err="1"/>
              <a:t>нозі</a:t>
            </a:r>
            <a:r>
              <a:rPr lang="ru-RU" sz="1600" dirty="0"/>
              <a:t>. </a:t>
            </a:r>
            <a:endParaRPr lang="ru-RU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307063">
            <a:off x="6025449" y="2773389"/>
            <a:ext cx="2286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ea typeface="Roboto Slab Light"/>
                <a:sym typeface="Roboto Slab Light"/>
              </a:rPr>
              <a:t>Чикикалки</a:t>
            </a:r>
            <a:r>
              <a:rPr lang="uk-UA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ea typeface="Roboto Slab Light"/>
                <a:sym typeface="Roboto Slab Light"/>
              </a:rPr>
              <a:t>:</a:t>
            </a:r>
            <a:endParaRPr lang="uk-UA" sz="1200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20893030">
            <a:off x="2171972" y="2472173"/>
            <a:ext cx="2286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ea typeface="Roboto Slab Light"/>
                <a:sym typeface="Roboto Slab Light"/>
              </a:rPr>
              <a:t>Пестушки:</a:t>
            </a:r>
            <a:endParaRPr lang="uk-UA" sz="1200" dirty="0"/>
          </a:p>
        </p:txBody>
      </p:sp>
      <p:sp>
        <p:nvSpPr>
          <p:cNvPr id="13" name="Shape 397"/>
          <p:cNvSpPr txBox="1">
            <a:spLocks/>
          </p:cNvSpPr>
          <p:nvPr/>
        </p:nvSpPr>
        <p:spPr>
          <a:xfrm>
            <a:off x="4716016" y="1536989"/>
            <a:ext cx="3180848" cy="1135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6BCC9"/>
              </a:buClr>
              <a:buSzPts val="1800"/>
              <a:buFont typeface="Lato Light"/>
              <a:buChar char="○"/>
              <a:defRPr sz="18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A6BCC9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None/>
            </a:pPr>
            <a:r>
              <a:rPr lang="ru-RU" sz="1600" dirty="0" err="1"/>
              <a:t>невеликі</a:t>
            </a:r>
            <a:r>
              <a:rPr lang="ru-RU" sz="1600" dirty="0"/>
              <a:t> </a:t>
            </a:r>
            <a:r>
              <a:rPr lang="ru-RU" sz="1600" dirty="0" err="1"/>
              <a:t>віршики</a:t>
            </a:r>
            <a:r>
              <a:rPr lang="ru-RU" sz="1600" dirty="0"/>
              <a:t>, </a:t>
            </a:r>
            <a:r>
              <a:rPr lang="ru-RU" sz="1600" dirty="0" err="1"/>
              <a:t>які</a:t>
            </a:r>
            <a:r>
              <a:rPr lang="ru-RU" sz="1600" dirty="0"/>
              <a:t> </a:t>
            </a:r>
            <a:r>
              <a:rPr lang="ru-RU" sz="1600" dirty="0" err="1"/>
              <a:t>промовляють</a:t>
            </a:r>
            <a:r>
              <a:rPr lang="ru-RU" sz="1600" dirty="0"/>
              <a:t> </a:t>
            </a:r>
            <a:r>
              <a:rPr lang="ru-RU" sz="1600" dirty="0" err="1"/>
              <a:t>дитині</a:t>
            </a:r>
            <a:r>
              <a:rPr lang="ru-RU" sz="1600" dirty="0"/>
              <a:t> перед </a:t>
            </a:r>
            <a:r>
              <a:rPr lang="ru-RU" sz="1600" dirty="0" err="1"/>
              <a:t>тим</a:t>
            </a:r>
            <a:r>
              <a:rPr lang="ru-RU" sz="1600" dirty="0"/>
              <a:t>, як </a:t>
            </a:r>
            <a:r>
              <a:rPr lang="ru-RU" sz="1600" dirty="0" err="1"/>
              <a:t>кладуть</a:t>
            </a:r>
            <a:r>
              <a:rPr lang="ru-RU" sz="1600" dirty="0"/>
              <a:t> </a:t>
            </a:r>
            <a:r>
              <a:rPr lang="ru-RU" sz="1600" dirty="0" err="1"/>
              <a:t>спати</a:t>
            </a:r>
            <a:r>
              <a:rPr lang="ru-RU" sz="1600" dirty="0"/>
              <a:t>. </a:t>
            </a:r>
            <a:endParaRPr lang="ru-RU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55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" grpId="0" build="p"/>
      <p:bldP spid="396" grpId="0" build="p"/>
      <p:bldP spid="397" grpId="0" build="p"/>
      <p:bldP spid="3" grpId="0"/>
      <p:bldP spid="10" grpId="0"/>
      <p:bldP spid="11" grpId="0"/>
      <p:bldP spid="12" grpId="0"/>
      <p:bldP spid="1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/>
          <p:nvPr/>
        </p:nvSpPr>
        <p:spPr>
          <a:xfrm>
            <a:off x="2253407" y="748218"/>
            <a:ext cx="4709481" cy="395832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3" name="Shape 433"/>
          <p:cNvGrpSpPr/>
          <p:nvPr/>
        </p:nvGrpSpPr>
        <p:grpSpPr>
          <a:xfrm>
            <a:off x="971600" y="814863"/>
            <a:ext cx="1447570" cy="1447577"/>
            <a:chOff x="6643075" y="3664250"/>
            <a:chExt cx="407950" cy="407975"/>
          </a:xfrm>
        </p:grpSpPr>
        <p:sp>
          <p:nvSpPr>
            <p:cNvPr id="434" name="Shape 434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0" t="0" r="0" b="0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9050" cap="rnd" cmpd="sng">
              <a:solidFill>
                <a:srgbClr val="FF975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Shape 435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0" t="0" r="0" b="0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9050" cap="rnd" cmpd="sng">
              <a:solidFill>
                <a:srgbClr val="FF975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" name="Shape 436"/>
          <p:cNvGrpSpPr/>
          <p:nvPr/>
        </p:nvGrpSpPr>
        <p:grpSpPr>
          <a:xfrm rot="-587344">
            <a:off x="7282557" y="952048"/>
            <a:ext cx="595166" cy="595133"/>
            <a:chOff x="576250" y="4319400"/>
            <a:chExt cx="442075" cy="442050"/>
          </a:xfrm>
        </p:grpSpPr>
        <p:sp>
          <p:nvSpPr>
            <p:cNvPr id="437" name="Shape 437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0" t="0" r="0" b="0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Shape 438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0" t="0" r="0" b="0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Shape 439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0" t="0" r="0" b="0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Shape 440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0" t="0" r="0" b="0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1" name="Shape 441"/>
          <p:cNvSpPr/>
          <p:nvPr/>
        </p:nvSpPr>
        <p:spPr>
          <a:xfrm>
            <a:off x="7580897" y="3291830"/>
            <a:ext cx="226251" cy="216069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Shape 442"/>
          <p:cNvSpPr/>
          <p:nvPr/>
        </p:nvSpPr>
        <p:spPr>
          <a:xfrm rot="2697328">
            <a:off x="6149820" y="821619"/>
            <a:ext cx="343459" cy="327947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Shape 443"/>
          <p:cNvSpPr/>
          <p:nvPr/>
        </p:nvSpPr>
        <p:spPr>
          <a:xfrm>
            <a:off x="6825319" y="2034661"/>
            <a:ext cx="137570" cy="131429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Shape 444"/>
          <p:cNvSpPr/>
          <p:nvPr/>
        </p:nvSpPr>
        <p:spPr>
          <a:xfrm rot="1280404">
            <a:off x="3589575" y="1613971"/>
            <a:ext cx="137564" cy="131398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Shape 445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/>
          </a:p>
        </p:txBody>
      </p:sp>
      <p:sp>
        <p:nvSpPr>
          <p:cNvPr id="25" name="Shape 412"/>
          <p:cNvSpPr txBox="1">
            <a:spLocks/>
          </p:cNvSpPr>
          <p:nvPr/>
        </p:nvSpPr>
        <p:spPr>
          <a:xfrm>
            <a:off x="2965549" y="1167273"/>
            <a:ext cx="3837780" cy="5760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spcAft>
                <a:spcPts val="1000"/>
              </a:spcAft>
            </a:pPr>
            <a:r>
              <a:rPr lang="ru-RU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Падав </a:t>
            </a:r>
            <a:r>
              <a:rPr lang="ru-RU" sz="20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сніг</a:t>
            </a:r>
            <a:r>
              <a:rPr lang="ru-RU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на </a:t>
            </a:r>
            <a:r>
              <a:rPr lang="ru-RU" sz="20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поріг</a:t>
            </a:r>
            <a:r>
              <a:rPr lang="ru-RU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, </a:t>
            </a:r>
            <a:endParaRPr lang="ru-RU" sz="20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  <a:p>
            <a:pPr algn="just">
              <a:spcAft>
                <a:spcPts val="1000"/>
              </a:spcAft>
            </a:pPr>
            <a:r>
              <a:rPr lang="ru-RU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Кіт</a:t>
            </a:r>
            <a:r>
              <a:rPr lang="ru-RU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зліпив</a:t>
            </a:r>
            <a:r>
              <a:rPr lang="ru-RU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собі</a:t>
            </a:r>
            <a:r>
              <a:rPr lang="ru-RU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пиріг</a:t>
            </a:r>
            <a:r>
              <a:rPr lang="ru-RU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. </a:t>
            </a:r>
            <a:endParaRPr lang="ru-RU" sz="20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  <a:p>
            <a:pPr algn="just">
              <a:spcAft>
                <a:spcPts val="1000"/>
              </a:spcAft>
            </a:pPr>
            <a:r>
              <a:rPr lang="ru-RU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Поки</a:t>
            </a:r>
            <a:r>
              <a:rPr lang="ru-RU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смажив</a:t>
            </a:r>
            <a:r>
              <a:rPr lang="ru-RU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, </a:t>
            </a:r>
            <a:r>
              <a:rPr lang="ru-RU" sz="20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поки</a:t>
            </a:r>
            <a:r>
              <a:rPr lang="ru-RU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пік</a:t>
            </a:r>
            <a:r>
              <a:rPr lang="ru-RU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, А </a:t>
            </a:r>
            <a:r>
              <a:rPr lang="ru-RU" sz="20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пиріг</a:t>
            </a:r>
            <a:r>
              <a:rPr lang="ru-RU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водою </a:t>
            </a:r>
            <a:r>
              <a:rPr lang="ru-RU" sz="20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стік</a:t>
            </a:r>
            <a:r>
              <a:rPr lang="ru-RU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. </a:t>
            </a:r>
            <a:endParaRPr lang="ru-RU" sz="20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  <a:p>
            <a:pPr algn="just">
              <a:spcAft>
                <a:spcPts val="1000"/>
              </a:spcAft>
            </a:pPr>
            <a:r>
              <a:rPr lang="ru-RU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Кіт</a:t>
            </a:r>
            <a:r>
              <a:rPr lang="ru-RU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не знав, </a:t>
            </a:r>
            <a:r>
              <a:rPr lang="ru-RU" sz="20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що</a:t>
            </a:r>
            <a:r>
              <a:rPr lang="ru-RU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на </a:t>
            </a:r>
            <a:r>
              <a:rPr lang="ru-RU" sz="20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пиріг</a:t>
            </a:r>
            <a:r>
              <a:rPr lang="ru-RU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. </a:t>
            </a:r>
            <a:endParaRPr lang="ru-RU" sz="20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  <a:p>
            <a:pPr algn="just">
              <a:spcAft>
                <a:spcPts val="1000"/>
              </a:spcAft>
            </a:pPr>
            <a:r>
              <a:rPr lang="ru-RU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Треба </a:t>
            </a:r>
            <a:r>
              <a:rPr lang="ru-RU" sz="20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тісто</a:t>
            </a:r>
            <a:r>
              <a:rPr lang="ru-RU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, а не </a:t>
            </a:r>
            <a:r>
              <a:rPr lang="ru-RU" sz="20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сніг</a:t>
            </a:r>
            <a:r>
              <a:rPr lang="ru-RU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. </a:t>
            </a:r>
            <a:r>
              <a:rPr lang="ru-RU" sz="2000" b="1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(П. Воронько)</a:t>
            </a:r>
            <a:endParaRPr lang="uk-UA" sz="2000" b="1" i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03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 txBox="1">
            <a:spLocks noGrp="1"/>
          </p:cNvSpPr>
          <p:nvPr>
            <p:ph type="ctrTitle" idx="4294967295"/>
          </p:nvPr>
        </p:nvSpPr>
        <p:spPr>
          <a:xfrm>
            <a:off x="1691680" y="195486"/>
            <a:ext cx="612068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Казочки-небилиці</a:t>
            </a:r>
            <a:endParaRPr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432" name="Shape 432"/>
          <p:cNvSpPr txBox="1">
            <a:spLocks noGrp="1"/>
          </p:cNvSpPr>
          <p:nvPr>
            <p:ph type="subTitle" idx="4294967295"/>
          </p:nvPr>
        </p:nvSpPr>
        <p:spPr>
          <a:xfrm>
            <a:off x="1138553" y="812059"/>
            <a:ext cx="7037844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Aft>
                <a:spcPts val="1000"/>
              </a:spcAft>
              <a:buNone/>
            </a:pP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забавлянки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розраховані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старших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дітей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починають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мислити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логічно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вчаться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елементів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аналізу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синтезу,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порівняння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зіставлення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33" name="Shape 433"/>
          <p:cNvGrpSpPr/>
          <p:nvPr/>
        </p:nvGrpSpPr>
        <p:grpSpPr>
          <a:xfrm>
            <a:off x="118642" y="1552727"/>
            <a:ext cx="1447570" cy="1447577"/>
            <a:chOff x="6643075" y="3664250"/>
            <a:chExt cx="407950" cy="407975"/>
          </a:xfrm>
        </p:grpSpPr>
        <p:sp>
          <p:nvSpPr>
            <p:cNvPr id="434" name="Shape 434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0" t="0" r="0" b="0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9050" cap="rnd" cmpd="sng">
              <a:solidFill>
                <a:srgbClr val="FF975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Shape 435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0" t="0" r="0" b="0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9050" cap="rnd" cmpd="sng">
              <a:solidFill>
                <a:srgbClr val="FF975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" name="Shape 436"/>
          <p:cNvGrpSpPr/>
          <p:nvPr/>
        </p:nvGrpSpPr>
        <p:grpSpPr>
          <a:xfrm rot="-587344">
            <a:off x="7995446" y="664722"/>
            <a:ext cx="595166" cy="595133"/>
            <a:chOff x="576250" y="4319400"/>
            <a:chExt cx="442075" cy="442050"/>
          </a:xfrm>
        </p:grpSpPr>
        <p:sp>
          <p:nvSpPr>
            <p:cNvPr id="437" name="Shape 437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0" t="0" r="0" b="0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Shape 438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0" t="0" r="0" b="0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Shape 439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0" t="0" r="0" b="0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Shape 440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0" t="0" r="0" b="0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1" name="Shape 441"/>
          <p:cNvSpPr/>
          <p:nvPr/>
        </p:nvSpPr>
        <p:spPr>
          <a:xfrm>
            <a:off x="2366606" y="746219"/>
            <a:ext cx="226251" cy="216069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Shape 442"/>
          <p:cNvSpPr/>
          <p:nvPr/>
        </p:nvSpPr>
        <p:spPr>
          <a:xfrm rot="2697328">
            <a:off x="8121299" y="2699413"/>
            <a:ext cx="343459" cy="327947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Shape 443"/>
          <p:cNvSpPr/>
          <p:nvPr/>
        </p:nvSpPr>
        <p:spPr>
          <a:xfrm>
            <a:off x="6980646" y="896573"/>
            <a:ext cx="137570" cy="131429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Shape 444"/>
          <p:cNvSpPr/>
          <p:nvPr/>
        </p:nvSpPr>
        <p:spPr>
          <a:xfrm rot="1280404">
            <a:off x="2286936" y="1967382"/>
            <a:ext cx="137564" cy="131398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Shape 445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/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4515811" y="2075452"/>
            <a:ext cx="0" cy="809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691680" y="2884516"/>
            <a:ext cx="60888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безконечні або надокучливі казочки </a:t>
            </a:r>
            <a:endParaRPr lang="uk-UA" sz="2400" b="1" i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вкрай </a:t>
            </a:r>
            <a:r>
              <a:rPr lang="uk-UA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коротенькі віршовані твори, де в жартівливому тоні йдеться про якусь несерйозну чи малоймовірну подію, яка розповідається багато разів, не перериваючи оповіді казочки.</a:t>
            </a:r>
          </a:p>
        </p:txBody>
      </p:sp>
    </p:spTree>
    <p:extLst>
      <p:ext uri="{BB962C8B-B14F-4D97-AF65-F5344CB8AC3E}">
        <p14:creationId xmlns:p14="http://schemas.microsoft.com/office/powerpoint/2010/main" val="140510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 txBox="1">
            <a:spLocks noGrp="1"/>
          </p:cNvSpPr>
          <p:nvPr>
            <p:ph type="ctrTitle" idx="4294967295"/>
          </p:nvPr>
        </p:nvSpPr>
        <p:spPr>
          <a:xfrm>
            <a:off x="683568" y="483518"/>
            <a:ext cx="7772400" cy="8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План</a:t>
            </a:r>
            <a:endParaRPr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519" name="Shape 519"/>
          <p:cNvSpPr txBox="1">
            <a:spLocks noGrp="1"/>
          </p:cNvSpPr>
          <p:nvPr>
            <p:ph type="subTitle" idx="4294967295"/>
          </p:nvPr>
        </p:nvSpPr>
        <p:spPr>
          <a:xfrm>
            <a:off x="755576" y="1059582"/>
            <a:ext cx="77724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>
              <a:spcAft>
                <a:spcPts val="1000"/>
              </a:spcAft>
              <a:buFont typeface="+mj-lt"/>
              <a:buAutoNum type="arabicPeriod"/>
            </a:pPr>
            <a:r>
              <a:rPr lang="uk-UA" sz="1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Поняття «дитячий фольклор». Історія дослідження, класифікація    жанрів.</a:t>
            </a:r>
          </a:p>
          <a:p>
            <a:pPr marL="342900" lvl="0" indent="-342900">
              <a:spcAft>
                <a:spcPts val="1000"/>
              </a:spcAft>
              <a:buFont typeface="+mj-lt"/>
              <a:buAutoNum type="arabicPeriod"/>
            </a:pPr>
            <a:r>
              <a:rPr lang="uk-UA" sz="1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Жанрова </a:t>
            </a:r>
            <a:r>
              <a:rPr lang="uk-UA" sz="1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своєрідність колискових пісень, їх образи, символіка, художня мова</a:t>
            </a:r>
            <a:r>
              <a:rPr lang="uk-UA" sz="1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lvl="0" indent="-342900">
              <a:spcAft>
                <a:spcPts val="1000"/>
              </a:spcAft>
              <a:buFont typeface="+mj-lt"/>
              <a:buAutoNum type="arabicPeriod"/>
            </a:pPr>
            <a:r>
              <a:rPr lang="uk-UA" sz="18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Забавлянки</a:t>
            </a:r>
            <a:r>
              <a:rPr lang="uk-UA" sz="1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 функціональний комплекс жанрів дитячого </a:t>
            </a:r>
            <a:r>
              <a:rPr lang="uk-UA" sz="1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фольклору.</a:t>
            </a:r>
          </a:p>
          <a:p>
            <a:pPr marL="342900" lvl="0" indent="-342900">
              <a:spcAft>
                <a:spcPts val="1000"/>
              </a:spcAft>
              <a:buFont typeface="+mj-lt"/>
              <a:buAutoNum type="arabicPeriod"/>
            </a:pPr>
            <a:r>
              <a:rPr lang="uk-UA" sz="18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Заклички</a:t>
            </a:r>
            <a:r>
              <a:rPr lang="uk-UA" sz="1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 примовки, їх зв’язок із замовляннями. Дитячі  трансформовані варіанти  календарної обрядовості</a:t>
            </a:r>
            <a:r>
              <a:rPr lang="uk-UA" sz="1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lvl="0" indent="-342900">
              <a:spcAft>
                <a:spcPts val="1000"/>
              </a:spcAft>
              <a:buFont typeface="+mj-lt"/>
              <a:buAutoNum type="arabicPeriod"/>
            </a:pPr>
            <a:r>
              <a:rPr lang="uk-UA" sz="1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Художні </a:t>
            </a:r>
            <a:r>
              <a:rPr lang="uk-UA" sz="1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особливості лічилок, </a:t>
            </a:r>
            <a:r>
              <a:rPr lang="uk-UA" sz="1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дражнилок</a:t>
            </a:r>
            <a:r>
              <a:rPr lang="uk-UA" sz="1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sz="1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прозивалок</a:t>
            </a:r>
            <a:r>
              <a:rPr lang="uk-UA" sz="1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), скоромовок, </a:t>
            </a:r>
            <a:r>
              <a:rPr lang="uk-UA" sz="18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мирилок</a:t>
            </a:r>
            <a:r>
              <a:rPr lang="uk-UA" sz="1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страшилок.</a:t>
            </a:r>
            <a:endParaRPr lang="uk-UA" sz="1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4" name="Shape 524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325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>
            <a:spLocks noGrp="1"/>
          </p:cNvSpPr>
          <p:nvPr>
            <p:ph type="ctrTitle"/>
          </p:nvPr>
        </p:nvSpPr>
        <p:spPr>
          <a:xfrm>
            <a:off x="2915816" y="915566"/>
            <a:ext cx="3096344" cy="93610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Заклички</a:t>
            </a:r>
            <a:endParaRPr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2" name="Shape 412"/>
          <p:cNvSpPr txBox="1">
            <a:spLocks noGrp="1"/>
          </p:cNvSpPr>
          <p:nvPr>
            <p:ph type="subTitle" idx="1"/>
          </p:nvPr>
        </p:nvSpPr>
        <p:spPr>
          <a:xfrm>
            <a:off x="2771800" y="1851670"/>
            <a:ext cx="3744416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000"/>
              </a:spcAft>
            </a:pP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короткі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поетичні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твори в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яких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звучать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звертання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природних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явищ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стихій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об’єктів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з метою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вплинути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погоду,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довкілля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spcAft>
                <a:spcPts val="1000"/>
              </a:spcAft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саму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людину</a:t>
            </a:r>
            <a:endParaRPr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978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" grpId="0"/>
      <p:bldP spid="41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>
            <a:spLocks noGrp="1"/>
          </p:cNvSpPr>
          <p:nvPr>
            <p:ph type="ctrTitle"/>
          </p:nvPr>
        </p:nvSpPr>
        <p:spPr>
          <a:xfrm>
            <a:off x="2987824" y="1203598"/>
            <a:ext cx="3096344" cy="93610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Колядки</a:t>
            </a:r>
            <a:br>
              <a:rPr lang="uk-UA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</a:br>
            <a:r>
              <a:rPr lang="uk-UA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щедрівки</a:t>
            </a:r>
            <a:endParaRPr sz="36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  <a:cs typeface="Times New Roman" pitchFamily="18" charset="0"/>
            </a:endParaRPr>
          </a:p>
        </p:txBody>
      </p:sp>
      <p:sp>
        <p:nvSpPr>
          <p:cNvPr id="412" name="Shape 412"/>
          <p:cNvSpPr txBox="1">
            <a:spLocks noGrp="1"/>
          </p:cNvSpPr>
          <p:nvPr>
            <p:ph type="subTitle" idx="1"/>
          </p:nvPr>
        </p:nvSpPr>
        <p:spPr>
          <a:xfrm>
            <a:off x="2771800" y="1995686"/>
            <a:ext cx="3744416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000"/>
              </a:spcAft>
            </a:pP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суттєво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відрізняються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усталених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зразків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цих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жанрів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календарної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обрядовості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4427984" y="3003798"/>
            <a:ext cx="216024" cy="504056"/>
          </a:xfrm>
          <a:prstGeom prst="down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Shape 412"/>
          <p:cNvSpPr txBox="1">
            <a:spLocks/>
          </p:cNvSpPr>
          <p:nvPr/>
        </p:nvSpPr>
        <p:spPr>
          <a:xfrm>
            <a:off x="2987824" y="3651870"/>
            <a:ext cx="3168352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2000"/>
              <a:buFont typeface="Lato Light"/>
              <a:buNone/>
              <a:defRPr sz="2000" b="0" i="0" u="none" strike="noStrike" cap="none">
                <a:solidFill>
                  <a:srgbClr val="FFB600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55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Font typeface="Lato Light"/>
              <a:buNone/>
              <a:defRPr sz="3000" b="0" i="0" u="none" strike="noStrike" cap="none">
                <a:solidFill>
                  <a:srgbClr val="FFB600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Font typeface="Lato Light"/>
              <a:buNone/>
              <a:defRPr sz="3000" b="0" i="0" u="none" strike="noStrike" cap="none">
                <a:solidFill>
                  <a:srgbClr val="FFB600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Font typeface="Lato Light"/>
              <a:buNone/>
              <a:defRPr sz="3000" b="0" i="0" u="none" strike="noStrike" cap="none">
                <a:solidFill>
                  <a:srgbClr val="FFB600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Font typeface="Lato Light"/>
              <a:buNone/>
              <a:defRPr sz="3000" b="0" i="0" u="none" strike="noStrike" cap="none">
                <a:solidFill>
                  <a:srgbClr val="FFB600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Font typeface="Lato Light"/>
              <a:buNone/>
              <a:defRPr sz="3000" b="0" i="0" u="none" strike="noStrike" cap="none">
                <a:solidFill>
                  <a:srgbClr val="FFB600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Font typeface="Lato Light"/>
              <a:buNone/>
              <a:defRPr sz="3000" b="0" i="0" u="none" strike="noStrike" cap="none">
                <a:solidFill>
                  <a:srgbClr val="FFB600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Font typeface="Lato Light"/>
              <a:buNone/>
              <a:defRPr sz="3000" b="0" i="0" u="none" strike="noStrike" cap="none">
                <a:solidFill>
                  <a:srgbClr val="FFB600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FFB600"/>
              </a:buClr>
              <a:buSzPts val="3000"/>
              <a:buFont typeface="Lato Light"/>
              <a:buNone/>
              <a:defRPr sz="3000" b="0" i="0" u="none" strike="noStrike" cap="none">
                <a:solidFill>
                  <a:srgbClr val="FFB600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indent="0">
              <a:spcAft>
                <a:spcPts val="1000"/>
              </a:spcAft>
            </a:pPr>
            <a:r>
              <a:rPr lang="ru-RU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зазвичай</a:t>
            </a:r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виконують</a:t>
            </a:r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родичам</a:t>
            </a:r>
            <a:endParaRPr lang="ru-RU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815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" grpId="0"/>
      <p:bldP spid="412" grpId="0" build="p"/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>
            <a:spLocks noGrp="1"/>
          </p:cNvSpPr>
          <p:nvPr>
            <p:ph type="ctrTitle" idx="4294967295"/>
          </p:nvPr>
        </p:nvSpPr>
        <p:spPr>
          <a:xfrm>
            <a:off x="1331640" y="483518"/>
            <a:ext cx="6593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sz="4400" dirty="0" smtClean="0">
                <a:solidFill>
                  <a:srgbClr val="FFB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Скоромовка</a:t>
            </a:r>
            <a:endParaRPr sz="4400" dirty="0">
              <a:solidFill>
                <a:srgbClr val="FFB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4" name="Shape 404"/>
          <p:cNvSpPr txBox="1">
            <a:spLocks noGrp="1"/>
          </p:cNvSpPr>
          <p:nvPr>
            <p:ph type="subTitle" idx="4294967295"/>
          </p:nvPr>
        </p:nvSpPr>
        <p:spPr>
          <a:xfrm>
            <a:off x="467544" y="2643758"/>
            <a:ext cx="3312368" cy="17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i="1" dirty="0">
                <a:solidFill>
                  <a:srgbClr val="FFFFFF"/>
                </a:solidFill>
                <a:latin typeface="Segoe Script" pitchFamily="34" charset="0"/>
              </a:rPr>
              <a:t>а) </a:t>
            </a:r>
            <a:r>
              <a:rPr lang="ru-RU" i="1" dirty="0" err="1" smtClean="0">
                <a:solidFill>
                  <a:srgbClr val="FFFFFF"/>
                </a:solidFill>
                <a:latin typeface="Segoe Script" pitchFamily="34" charset="0"/>
              </a:rPr>
              <a:t>емоційно-вольова</a:t>
            </a:r>
            <a:r>
              <a:rPr lang="ru-RU" i="1" dirty="0" smtClean="0">
                <a:solidFill>
                  <a:srgbClr val="FFFFFF"/>
                </a:solidFill>
                <a:latin typeface="Segoe Script" pitchFamily="34" charset="0"/>
              </a:rPr>
              <a:t>;</a:t>
            </a:r>
          </a:p>
          <a:p>
            <a:pPr marL="0" lvl="0" indent="0">
              <a:buNone/>
            </a:pPr>
            <a:r>
              <a:rPr lang="ru-RU" i="1" dirty="0" smtClean="0">
                <a:solidFill>
                  <a:srgbClr val="FFFFFF"/>
                </a:solidFill>
                <a:latin typeface="Segoe Script" pitchFamily="34" charset="0"/>
              </a:rPr>
              <a:t>б</a:t>
            </a:r>
            <a:r>
              <a:rPr lang="ru-RU" i="1" dirty="0">
                <a:solidFill>
                  <a:srgbClr val="FFFFFF"/>
                </a:solidFill>
                <a:latin typeface="Segoe Script" pitchFamily="34" charset="0"/>
              </a:rPr>
              <a:t>) </a:t>
            </a:r>
            <a:r>
              <a:rPr lang="ru-RU" i="1" dirty="0" err="1" smtClean="0">
                <a:solidFill>
                  <a:srgbClr val="FFFFFF"/>
                </a:solidFill>
                <a:latin typeface="Segoe Script" pitchFamily="34" charset="0"/>
              </a:rPr>
              <a:t>пізнавальна</a:t>
            </a:r>
            <a:r>
              <a:rPr lang="ru-RU" i="1" dirty="0" smtClean="0">
                <a:solidFill>
                  <a:srgbClr val="FFFFFF"/>
                </a:solidFill>
                <a:latin typeface="Segoe Script" pitchFamily="34" charset="0"/>
              </a:rPr>
              <a:t>;</a:t>
            </a:r>
          </a:p>
          <a:p>
            <a:pPr marL="0" lvl="0" indent="0">
              <a:buNone/>
            </a:pPr>
            <a:r>
              <a:rPr lang="ru-RU" i="1" dirty="0" smtClean="0">
                <a:solidFill>
                  <a:srgbClr val="FFFFFF"/>
                </a:solidFill>
                <a:latin typeface="Segoe Script" pitchFamily="34" charset="0"/>
              </a:rPr>
              <a:t>в</a:t>
            </a:r>
            <a:r>
              <a:rPr lang="ru-RU" i="1" dirty="0">
                <a:solidFill>
                  <a:srgbClr val="FFFFFF"/>
                </a:solidFill>
                <a:latin typeface="Segoe Script" pitchFamily="34" charset="0"/>
              </a:rPr>
              <a:t>) </a:t>
            </a:r>
            <a:r>
              <a:rPr lang="ru-RU" i="1" dirty="0" smtClean="0">
                <a:solidFill>
                  <a:srgbClr val="FFFFFF"/>
                </a:solidFill>
                <a:latin typeface="Segoe Script" pitchFamily="34" charset="0"/>
              </a:rPr>
              <a:t>практично-</a:t>
            </a:r>
            <a:r>
              <a:rPr lang="ru-RU" i="1" dirty="0" err="1" smtClean="0">
                <a:solidFill>
                  <a:srgbClr val="FFFFFF"/>
                </a:solidFill>
                <a:latin typeface="Segoe Script" pitchFamily="34" charset="0"/>
              </a:rPr>
              <a:t>дійова</a:t>
            </a:r>
            <a:r>
              <a:rPr lang="ru-RU" i="1" dirty="0" smtClean="0">
                <a:solidFill>
                  <a:srgbClr val="FFFFFF"/>
                </a:solidFill>
                <a:latin typeface="Segoe Script" pitchFamily="34" charset="0"/>
              </a:rPr>
              <a:t>;</a:t>
            </a:r>
          </a:p>
          <a:p>
            <a:pPr marL="0" lvl="0" indent="0">
              <a:buNone/>
            </a:pPr>
            <a:r>
              <a:rPr lang="ru-RU" i="1" dirty="0" smtClean="0">
                <a:solidFill>
                  <a:srgbClr val="FFFFFF"/>
                </a:solidFill>
                <a:latin typeface="Segoe Script" pitchFamily="34" charset="0"/>
              </a:rPr>
              <a:t>г</a:t>
            </a:r>
            <a:r>
              <a:rPr lang="ru-RU" i="1" dirty="0">
                <a:solidFill>
                  <a:srgbClr val="FFFFFF"/>
                </a:solidFill>
                <a:latin typeface="Segoe Script" pitchFamily="34" charset="0"/>
              </a:rPr>
              <a:t>) </a:t>
            </a:r>
            <a:r>
              <a:rPr lang="ru-RU" i="1" dirty="0" err="1">
                <a:solidFill>
                  <a:srgbClr val="FFFFFF"/>
                </a:solidFill>
                <a:latin typeface="Segoe Script" pitchFamily="34" charset="0"/>
              </a:rPr>
              <a:t>естетична</a:t>
            </a:r>
            <a:endParaRPr sz="2400" i="1" dirty="0">
              <a:solidFill>
                <a:srgbClr val="FFFFFF"/>
              </a:solidFill>
              <a:latin typeface="Segoe Script" pitchFamily="34" charset="0"/>
            </a:endParaRPr>
          </a:p>
        </p:txBody>
      </p:sp>
      <p:sp>
        <p:nvSpPr>
          <p:cNvPr id="406" name="Shape 406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5002254" y="411510"/>
            <a:ext cx="3714815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Clr>
                <a:srgbClr val="A6BCC9"/>
              </a:buClr>
              <a:buSzPts val="2000"/>
            </a:pPr>
            <a:r>
              <a:rPr lang="ru-RU" sz="1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Lato Light"/>
              </a:rPr>
              <a:t>дотепна</a:t>
            </a:r>
            <a:r>
              <a:rPr lang="ru-RU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Lato Light"/>
              </a:rPr>
              <a:t> </a:t>
            </a:r>
            <a:r>
              <a:rPr lang="ru-RU" sz="1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Lato Light"/>
              </a:rPr>
              <a:t>гра</a:t>
            </a:r>
            <a:r>
              <a:rPr lang="ru-RU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Lato Light"/>
              </a:rPr>
              <a:t> </a:t>
            </a:r>
            <a:r>
              <a:rPr lang="ru-RU" sz="1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Lato Light"/>
              </a:rPr>
              <a:t>спеціально</a:t>
            </a:r>
            <a:r>
              <a:rPr lang="ru-RU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Lato Light"/>
              </a:rPr>
              <a:t> </a:t>
            </a:r>
            <a:r>
              <a:rPr lang="ru-RU" sz="1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Lato Light"/>
              </a:rPr>
              <a:t>скомпонованих</a:t>
            </a:r>
            <a:r>
              <a:rPr lang="ru-RU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Lato Light"/>
              </a:rPr>
              <a:t> </a:t>
            </a:r>
            <a:r>
              <a:rPr lang="ru-RU" sz="1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Lato Light"/>
              </a:rPr>
              <a:t>важковимовних</a:t>
            </a:r>
            <a:r>
              <a:rPr lang="ru-RU" sz="1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Lato Light"/>
              </a:rPr>
              <a:t> </a:t>
            </a:r>
            <a:r>
              <a:rPr lang="ru-RU" sz="1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Lato Light"/>
              </a:rPr>
              <a:t>слів</a:t>
            </a:r>
            <a:r>
              <a:rPr lang="ru-RU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Lato Light"/>
              </a:rPr>
              <a:t>, </a:t>
            </a:r>
            <a:r>
              <a:rPr lang="ru-RU" sz="1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Lato Light"/>
              </a:rPr>
              <a:t>призначена</a:t>
            </a:r>
            <a:r>
              <a:rPr lang="ru-RU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Lato Light"/>
              </a:rPr>
              <a:t> для </a:t>
            </a:r>
            <a:r>
              <a:rPr lang="ru-RU" sz="1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Lato Light"/>
              </a:rPr>
              <a:t>тренування</a:t>
            </a:r>
            <a:r>
              <a:rPr lang="ru-RU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Lato Light"/>
              </a:rPr>
              <a:t> </a:t>
            </a:r>
            <a:r>
              <a:rPr lang="ru-RU" sz="1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Lato Light"/>
              </a:rPr>
              <a:t>артикуляційного</a:t>
            </a:r>
            <a:endParaRPr lang="ru-RU" sz="1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Lato Light"/>
            </a:endParaRPr>
          </a:p>
          <a:p>
            <a:pPr lvl="0">
              <a:spcBef>
                <a:spcPts val="600"/>
              </a:spcBef>
              <a:buClr>
                <a:srgbClr val="A6BCC9"/>
              </a:buClr>
              <a:buSzPts val="2000"/>
            </a:pPr>
            <a:r>
              <a:rPr lang="ru-RU" sz="1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Lato Light"/>
              </a:rPr>
              <a:t>апарату</a:t>
            </a:r>
            <a:r>
              <a:rPr lang="ru-RU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Lato Light"/>
              </a:rPr>
              <a:t> </a:t>
            </a:r>
            <a:r>
              <a:rPr lang="ru-RU" sz="1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Lato Light"/>
              </a:rPr>
              <a:t>дитини</a:t>
            </a:r>
            <a:r>
              <a:rPr lang="ru-RU" sz="1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Lato Light"/>
              </a:rPr>
              <a:t>.</a:t>
            </a:r>
            <a:endParaRPr lang="uk-UA" sz="1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Lato Light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2267744" y="1419478"/>
            <a:ext cx="216024" cy="1152272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Прямоугольник 11"/>
          <p:cNvSpPr/>
          <p:nvPr/>
        </p:nvSpPr>
        <p:spPr>
          <a:xfrm>
            <a:off x="1806079" y="1176411"/>
            <a:ext cx="461665" cy="1638406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/>
            <a:r>
              <a:rPr lang="ru-RU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ФУНКЦІЇ</a:t>
            </a:r>
            <a:endParaRPr lang="uk-UA" sz="1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hape 404"/>
          <p:cNvSpPr txBox="1">
            <a:spLocks/>
          </p:cNvSpPr>
          <p:nvPr/>
        </p:nvSpPr>
        <p:spPr>
          <a:xfrm>
            <a:off x="4427984" y="2521755"/>
            <a:ext cx="3670614" cy="17697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○"/>
              <a:defRPr sz="20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A6BCC9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indent="0" algn="ctr">
              <a:buNone/>
            </a:pP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Невеликий </a:t>
            </a:r>
            <a:r>
              <a:rPr lang="ru-RU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твір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часто </a:t>
            </a:r>
            <a:r>
              <a:rPr lang="ru-RU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однієї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фрази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побудований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поєднанні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повторенні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слів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звуків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ускладненому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вимови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ctr">
              <a:buNone/>
            </a:pP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(Г. </a:t>
            </a:r>
            <a:r>
              <a:rPr lang="ru-RU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Довженок</a:t>
            </a: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) </a:t>
            </a:r>
            <a:endParaRPr lang="ru-RU" sz="24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36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" grpId="0" build="p"/>
      <p:bldP spid="12" grpId="0"/>
      <p:bldP spid="8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/>
          <p:nvPr/>
        </p:nvSpPr>
        <p:spPr>
          <a:xfrm>
            <a:off x="2469853" y="976640"/>
            <a:ext cx="3971553" cy="340770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3" name="Shape 433"/>
          <p:cNvGrpSpPr/>
          <p:nvPr/>
        </p:nvGrpSpPr>
        <p:grpSpPr>
          <a:xfrm>
            <a:off x="971600" y="814863"/>
            <a:ext cx="1447570" cy="1447577"/>
            <a:chOff x="6643075" y="3664250"/>
            <a:chExt cx="407950" cy="407975"/>
          </a:xfrm>
        </p:grpSpPr>
        <p:sp>
          <p:nvSpPr>
            <p:cNvPr id="434" name="Shape 434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0" t="0" r="0" b="0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9050" cap="rnd" cmpd="sng">
              <a:solidFill>
                <a:srgbClr val="FF975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Shape 435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0" t="0" r="0" b="0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9050" cap="rnd" cmpd="sng">
              <a:solidFill>
                <a:srgbClr val="FF975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" name="Shape 436"/>
          <p:cNvGrpSpPr/>
          <p:nvPr/>
        </p:nvGrpSpPr>
        <p:grpSpPr>
          <a:xfrm rot="-587344">
            <a:off x="7282557" y="952048"/>
            <a:ext cx="595166" cy="595133"/>
            <a:chOff x="576250" y="4319400"/>
            <a:chExt cx="442075" cy="442050"/>
          </a:xfrm>
        </p:grpSpPr>
        <p:sp>
          <p:nvSpPr>
            <p:cNvPr id="437" name="Shape 437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0" t="0" r="0" b="0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Shape 438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0" t="0" r="0" b="0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Shape 439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0" t="0" r="0" b="0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Shape 440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0" t="0" r="0" b="0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1" name="Shape 441"/>
          <p:cNvSpPr/>
          <p:nvPr/>
        </p:nvSpPr>
        <p:spPr>
          <a:xfrm>
            <a:off x="7580897" y="3291830"/>
            <a:ext cx="226251" cy="216069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Shape 442"/>
          <p:cNvSpPr/>
          <p:nvPr/>
        </p:nvSpPr>
        <p:spPr>
          <a:xfrm rot="2697328">
            <a:off x="6149820" y="821619"/>
            <a:ext cx="343459" cy="327947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Shape 443"/>
          <p:cNvSpPr/>
          <p:nvPr/>
        </p:nvSpPr>
        <p:spPr>
          <a:xfrm>
            <a:off x="6825319" y="2034661"/>
            <a:ext cx="137570" cy="131429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Shape 444"/>
          <p:cNvSpPr/>
          <p:nvPr/>
        </p:nvSpPr>
        <p:spPr>
          <a:xfrm rot="1280404">
            <a:off x="3589575" y="1613971"/>
            <a:ext cx="137564" cy="131398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Shape 445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/>
          </a:p>
        </p:txBody>
      </p:sp>
      <p:sp>
        <p:nvSpPr>
          <p:cNvPr id="25" name="Shape 412"/>
          <p:cNvSpPr txBox="1">
            <a:spLocks/>
          </p:cNvSpPr>
          <p:nvPr/>
        </p:nvSpPr>
        <p:spPr>
          <a:xfrm>
            <a:off x="3080639" y="1812344"/>
            <a:ext cx="3837780" cy="5760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spcAft>
                <a:spcPts val="1000"/>
              </a:spcAft>
            </a:pPr>
            <a:r>
              <a:rPr lang="ru-RU" sz="2000" b="1" i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Павло</a:t>
            </a:r>
            <a:r>
              <a:rPr lang="ru-RU" sz="20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і Пилипко</a:t>
            </a:r>
          </a:p>
          <a:p>
            <a:pPr algn="just">
              <a:spcAft>
                <a:spcPts val="1000"/>
              </a:spcAft>
            </a:pPr>
            <a:r>
              <a:rPr lang="ru-RU" sz="20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Поливали липки</a:t>
            </a:r>
          </a:p>
          <a:p>
            <a:pPr algn="just">
              <a:spcAft>
                <a:spcPts val="1000"/>
              </a:spcAft>
            </a:pPr>
            <a:r>
              <a:rPr lang="ru-RU" sz="2000" b="1" i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Виросли</a:t>
            </a:r>
            <a:r>
              <a:rPr lang="ru-RU" sz="20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липки</a:t>
            </a:r>
          </a:p>
          <a:p>
            <a:pPr algn="just">
              <a:spcAft>
                <a:spcPts val="1000"/>
              </a:spcAft>
            </a:pPr>
            <a:r>
              <a:rPr lang="ru-RU" sz="20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У Павла і Пилипки</a:t>
            </a:r>
            <a:endParaRPr lang="uk-UA" sz="2000" b="1" i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7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 txBox="1">
            <a:spLocks noGrp="1"/>
          </p:cNvSpPr>
          <p:nvPr>
            <p:ph type="ctrTitle" idx="4294967295"/>
          </p:nvPr>
        </p:nvSpPr>
        <p:spPr>
          <a:xfrm>
            <a:off x="683568" y="483518"/>
            <a:ext cx="7772400" cy="8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Лічилки</a:t>
            </a:r>
            <a:endParaRPr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519" name="Shape 519"/>
          <p:cNvSpPr txBox="1">
            <a:spLocks noGrp="1"/>
          </p:cNvSpPr>
          <p:nvPr>
            <p:ph type="subTitle" idx="4294967295"/>
          </p:nvPr>
        </p:nvSpPr>
        <p:spPr>
          <a:xfrm>
            <a:off x="755576" y="915566"/>
            <a:ext cx="7772400" cy="11521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Aft>
                <a:spcPts val="1000"/>
              </a:spcAft>
              <a:buNone/>
            </a:pPr>
            <a:r>
              <a:rPr lang="uk-UA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один із жанрів дитячого фольклору, римовані лаконічні вірші від п’яти до десяти (іноді — більше) рядків, призначені для розподілу ролей під час гри, послідовності участі в ній</a:t>
            </a:r>
            <a:r>
              <a:rPr lang="uk-UA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Виконуються в чіткому ритмі. </a:t>
            </a:r>
            <a:endParaRPr sz="1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" name="Shape 522"/>
          <p:cNvSpPr txBox="1">
            <a:spLocks noGrp="1"/>
          </p:cNvSpPr>
          <p:nvPr>
            <p:ph type="ctrTitle" idx="4294967295"/>
          </p:nvPr>
        </p:nvSpPr>
        <p:spPr>
          <a:xfrm>
            <a:off x="683568" y="2139702"/>
            <a:ext cx="2880320" cy="1944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переобтяжені</a:t>
            </a:r>
            <a:r>
              <a:rPr lang="ru-RU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художніми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тропами та </a:t>
            </a:r>
            <a:r>
              <a:rPr lang="ru-RU" sz="1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складністю</a:t>
            </a:r>
            <a:r>
              <a:rPr lang="ru-RU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структурного </a:t>
            </a:r>
            <a:r>
              <a:rPr lang="ru-RU" sz="1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елементу</a:t>
            </a:r>
            <a:endParaRPr sz="1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4" name="Shape 524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851670"/>
            <a:ext cx="2160240" cy="2877997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" grpId="0" build="p"/>
      <p:bldP spid="5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title"/>
          </p:nvPr>
        </p:nvSpPr>
        <p:spPr>
          <a:xfrm>
            <a:off x="0" y="559475"/>
            <a:ext cx="2555776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Прозивалки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/>
            </a:r>
            <a:b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</a:br>
            <a:r>
              <a:rPr lang="uk-UA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Мирилки</a:t>
            </a:r>
            <a:endParaRPr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395" name="Shape 395"/>
          <p:cNvSpPr txBox="1">
            <a:spLocks noGrp="1"/>
          </p:cNvSpPr>
          <p:nvPr>
            <p:ph type="body" idx="2"/>
          </p:nvPr>
        </p:nvSpPr>
        <p:spPr>
          <a:xfrm>
            <a:off x="361506" y="4083918"/>
            <a:ext cx="5616624" cy="8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Дражнилки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ритмізовані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словесні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формули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якими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діти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виражають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негативне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ставлення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1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іншої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дитини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пробуючи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викликати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неї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певну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реакцію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96" name="Shape 396"/>
          <p:cNvSpPr txBox="1">
            <a:spLocks noGrp="1"/>
          </p:cNvSpPr>
          <p:nvPr>
            <p:ph type="body" idx="1"/>
          </p:nvPr>
        </p:nvSpPr>
        <p:spPr>
          <a:xfrm>
            <a:off x="2571662" y="987574"/>
            <a:ext cx="2952328" cy="25836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ru-RU" sz="1600" b="1" dirty="0" err="1"/>
              <a:t>невеликі</a:t>
            </a:r>
            <a:r>
              <a:rPr lang="ru-RU" sz="1600" b="1" dirty="0"/>
              <a:t> </a:t>
            </a:r>
            <a:r>
              <a:rPr lang="ru-RU" sz="1600" b="1" dirty="0" err="1"/>
              <a:t>римовані</a:t>
            </a:r>
            <a:r>
              <a:rPr lang="ru-RU" sz="1600" b="1" dirty="0"/>
              <a:t> твори, </a:t>
            </a:r>
            <a:r>
              <a:rPr lang="ru-RU" sz="1600" b="1" dirty="0" err="1"/>
              <a:t>що</a:t>
            </a:r>
            <a:r>
              <a:rPr lang="ru-RU" sz="1600" b="1" dirty="0"/>
              <a:t> є </a:t>
            </a:r>
            <a:r>
              <a:rPr lang="ru-RU" sz="1600" b="1" dirty="0" err="1"/>
              <a:t>дитячою</a:t>
            </a:r>
            <a:r>
              <a:rPr lang="ru-RU" sz="1600" b="1" dirty="0"/>
              <a:t> </a:t>
            </a:r>
            <a:r>
              <a:rPr lang="ru-RU" sz="1600" b="1" dirty="0" err="1"/>
              <a:t>реакцією</a:t>
            </a:r>
            <a:r>
              <a:rPr lang="ru-RU" sz="1600" b="1" dirty="0"/>
              <a:t> в момент сварки </a:t>
            </a:r>
            <a:r>
              <a:rPr lang="ru-RU" sz="1600" b="1" dirty="0" err="1"/>
              <a:t>чи</a:t>
            </a:r>
            <a:r>
              <a:rPr lang="ru-RU" sz="1600" b="1" dirty="0"/>
              <a:t> </a:t>
            </a:r>
            <a:r>
              <a:rPr lang="ru-RU" sz="1600" b="1" dirty="0" err="1"/>
              <a:t>суперечки</a:t>
            </a:r>
            <a:r>
              <a:rPr lang="ru-RU" sz="1600" b="1" dirty="0"/>
              <a:t> на </a:t>
            </a:r>
            <a:r>
              <a:rPr lang="ru-RU" sz="1600" b="1" dirty="0" err="1"/>
              <a:t>якусь</a:t>
            </a:r>
            <a:r>
              <a:rPr lang="ru-RU" sz="1600" b="1" dirty="0"/>
              <a:t> образу </a:t>
            </a:r>
            <a:r>
              <a:rPr lang="ru-RU" sz="1600" b="1" dirty="0" err="1"/>
              <a:t>чи</a:t>
            </a:r>
            <a:r>
              <a:rPr lang="ru-RU" sz="1600" b="1" dirty="0"/>
              <a:t> </a:t>
            </a:r>
            <a:r>
              <a:rPr lang="ru-RU" sz="1600" b="1" dirty="0" err="1" smtClean="0"/>
              <a:t>дію</a:t>
            </a:r>
            <a:endParaRPr lang="ru-RU" sz="1600" b="1" dirty="0" smtClean="0"/>
          </a:p>
          <a:p>
            <a:pPr marL="0" lvl="0" indent="0">
              <a:buClr>
                <a:schemeClr val="dk1"/>
              </a:buClr>
              <a:buSzPts val="1100"/>
              <a:buNone/>
            </a:pPr>
            <a:endParaRPr lang="ru-RU" sz="1600" b="1" dirty="0"/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ru-RU" sz="1600" b="1" dirty="0" err="1"/>
              <a:t>короткі</a:t>
            </a:r>
            <a:r>
              <a:rPr lang="ru-RU" sz="1600" b="1" dirty="0"/>
              <a:t> </a:t>
            </a:r>
            <a:r>
              <a:rPr lang="ru-RU" sz="1600" b="1" dirty="0" err="1"/>
              <a:t>віршовані</a:t>
            </a:r>
            <a:r>
              <a:rPr lang="ru-RU" sz="1600" b="1" dirty="0"/>
              <a:t> твори, </a:t>
            </a:r>
            <a:r>
              <a:rPr lang="ru-RU" sz="1600" b="1" dirty="0" err="1"/>
              <a:t>які</a:t>
            </a:r>
            <a:r>
              <a:rPr lang="ru-RU" sz="1600" b="1" dirty="0"/>
              <a:t> </a:t>
            </a:r>
            <a:r>
              <a:rPr lang="ru-RU" sz="1600" b="1" dirty="0" err="1"/>
              <a:t>говорять</a:t>
            </a:r>
            <a:r>
              <a:rPr lang="ru-RU" sz="1600" b="1" dirty="0"/>
              <a:t> </a:t>
            </a:r>
            <a:r>
              <a:rPr lang="ru-RU" sz="1600" b="1" dirty="0" err="1"/>
              <a:t>діти</a:t>
            </a:r>
            <a:r>
              <a:rPr lang="ru-RU" sz="1600" b="1" dirty="0"/>
              <a:t> на знак </a:t>
            </a:r>
            <a:r>
              <a:rPr lang="ru-RU" sz="1600" b="1" dirty="0" err="1" smtClean="0"/>
              <a:t>примирення</a:t>
            </a:r>
            <a:endParaRPr sz="2400" b="1" dirty="0">
              <a:solidFill>
                <a:srgbClr val="4A5C65"/>
              </a:solidFill>
            </a:endParaRPr>
          </a:p>
        </p:txBody>
      </p:sp>
      <p:sp>
        <p:nvSpPr>
          <p:cNvPr id="397" name="Shape 397"/>
          <p:cNvSpPr txBox="1">
            <a:spLocks noGrp="1"/>
          </p:cNvSpPr>
          <p:nvPr>
            <p:ph type="body" idx="2"/>
          </p:nvPr>
        </p:nvSpPr>
        <p:spPr>
          <a:xfrm>
            <a:off x="5436096" y="1491630"/>
            <a:ext cx="3468880" cy="27276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>
              <a:buClr>
                <a:schemeClr val="dk1"/>
              </a:buClr>
              <a:buSzPts val="1100"/>
              <a:buFont typeface="Wingdings" pitchFamily="2" charset="2"/>
              <a:buChar char="ü"/>
            </a:pP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загальна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культура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соціуму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>
              <a:buClr>
                <a:schemeClr val="dk1"/>
              </a:buClr>
              <a:buSzPts val="1100"/>
              <a:buFont typeface="Wingdings" pitchFamily="2" charset="2"/>
              <a:buChar char="ü"/>
            </a:pP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сформованості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моральних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засад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суспільства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lvl="0">
              <a:buClr>
                <a:schemeClr val="dk1"/>
              </a:buClr>
              <a:buSzPts val="1100"/>
              <a:buFont typeface="Wingdings" pitchFamily="2" charset="2"/>
              <a:buChar char="ü"/>
            </a:pP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інтелектуальний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духовний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дитини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>
              <a:buClr>
                <a:schemeClr val="dk1"/>
              </a:buClr>
              <a:buSzPts val="1100"/>
              <a:buFont typeface="Wingdings" pitchFamily="2" charset="2"/>
              <a:buChar char="ü"/>
            </a:pP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 ін.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8" name="Shape 398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25</a:t>
            </a:fld>
            <a:endParaRPr/>
          </a:p>
        </p:txBody>
      </p:sp>
      <p:grpSp>
        <p:nvGrpSpPr>
          <p:cNvPr id="5" name="Группа 4"/>
          <p:cNvGrpSpPr/>
          <p:nvPr/>
        </p:nvGrpSpPr>
        <p:grpSpPr>
          <a:xfrm rot="20893030">
            <a:off x="6055056" y="75013"/>
            <a:ext cx="2286000" cy="1368152"/>
            <a:chOff x="6122440" y="82214"/>
            <a:chExt cx="2286000" cy="1368152"/>
          </a:xfrm>
        </p:grpSpPr>
        <p:sp>
          <p:nvSpPr>
            <p:cNvPr id="4" name="Овал 3"/>
            <p:cNvSpPr/>
            <p:nvPr/>
          </p:nvSpPr>
          <p:spPr>
            <a:xfrm>
              <a:off x="6161953" y="82214"/>
              <a:ext cx="1728192" cy="1368152"/>
            </a:xfrm>
            <a:prstGeom prst="ellipse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6122440" y="554616"/>
              <a:ext cx="22860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800" dirty="0" err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Script" pitchFamily="34" charset="0"/>
                  <a:ea typeface="Roboto Slab Light"/>
                  <a:sym typeface="Roboto Slab Light"/>
                </a:rPr>
                <a:t>Чинники</a:t>
              </a:r>
              <a:r>
                <a:rPr lang="uk-UA" sz="28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Script" pitchFamily="34" charset="0"/>
                  <a:ea typeface="Roboto Slab Light"/>
                  <a:sym typeface="Roboto Slab Light"/>
                </a:rPr>
                <a:t>:</a:t>
              </a:r>
              <a:endParaRPr lang="uk-UA" sz="1600" dirty="0"/>
            </a:p>
          </p:txBody>
        </p:sp>
      </p:grpSp>
      <p:sp>
        <p:nvSpPr>
          <p:cNvPr id="10" name="Прямоугольник 9"/>
          <p:cNvSpPr/>
          <p:nvPr/>
        </p:nvSpPr>
        <p:spPr>
          <a:xfrm rot="21425457">
            <a:off x="3514573" y="2279668"/>
            <a:ext cx="10665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ea typeface="Roboto Slab Light"/>
                <a:sym typeface="Roboto Slab Light"/>
              </a:rPr>
              <a:t>VS</a:t>
            </a:r>
            <a:endParaRPr lang="uk-UA" sz="1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59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" grpId="0" build="p"/>
      <p:bldP spid="396" grpId="0" build="p"/>
      <p:bldP spid="39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/>
          <p:nvPr/>
        </p:nvSpPr>
        <p:spPr>
          <a:xfrm>
            <a:off x="2280938" y="450591"/>
            <a:ext cx="4622427" cy="418886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3" name="Shape 433"/>
          <p:cNvGrpSpPr/>
          <p:nvPr/>
        </p:nvGrpSpPr>
        <p:grpSpPr>
          <a:xfrm>
            <a:off x="971600" y="814863"/>
            <a:ext cx="1447570" cy="1447577"/>
            <a:chOff x="6643075" y="3664250"/>
            <a:chExt cx="407950" cy="407975"/>
          </a:xfrm>
        </p:grpSpPr>
        <p:sp>
          <p:nvSpPr>
            <p:cNvPr id="434" name="Shape 434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0" t="0" r="0" b="0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9050" cap="rnd" cmpd="sng">
              <a:solidFill>
                <a:srgbClr val="FF975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Shape 435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0" t="0" r="0" b="0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9050" cap="rnd" cmpd="sng">
              <a:solidFill>
                <a:srgbClr val="FF975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" name="Shape 436"/>
          <p:cNvGrpSpPr/>
          <p:nvPr/>
        </p:nvGrpSpPr>
        <p:grpSpPr>
          <a:xfrm rot="-587344">
            <a:off x="7282557" y="952048"/>
            <a:ext cx="595166" cy="595133"/>
            <a:chOff x="576250" y="4319400"/>
            <a:chExt cx="442075" cy="442050"/>
          </a:xfrm>
        </p:grpSpPr>
        <p:sp>
          <p:nvSpPr>
            <p:cNvPr id="437" name="Shape 437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0" t="0" r="0" b="0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Shape 438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0" t="0" r="0" b="0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Shape 439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0" t="0" r="0" b="0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Shape 440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0" t="0" r="0" b="0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1" name="Shape 441"/>
          <p:cNvSpPr/>
          <p:nvPr/>
        </p:nvSpPr>
        <p:spPr>
          <a:xfrm>
            <a:off x="7580897" y="3291830"/>
            <a:ext cx="226251" cy="216069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Shape 442"/>
          <p:cNvSpPr/>
          <p:nvPr/>
        </p:nvSpPr>
        <p:spPr>
          <a:xfrm rot="2697328">
            <a:off x="6149820" y="821619"/>
            <a:ext cx="343459" cy="327947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Shape 443"/>
          <p:cNvSpPr/>
          <p:nvPr/>
        </p:nvSpPr>
        <p:spPr>
          <a:xfrm>
            <a:off x="6825319" y="2034661"/>
            <a:ext cx="137570" cy="131429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Shape 444"/>
          <p:cNvSpPr/>
          <p:nvPr/>
        </p:nvSpPr>
        <p:spPr>
          <a:xfrm rot="1280404">
            <a:off x="3589575" y="1613971"/>
            <a:ext cx="137564" cy="131398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Shape 445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26</a:t>
            </a:fld>
            <a:endParaRPr/>
          </a:p>
        </p:txBody>
      </p:sp>
      <p:sp>
        <p:nvSpPr>
          <p:cNvPr id="25" name="Shape 412"/>
          <p:cNvSpPr txBox="1">
            <a:spLocks/>
          </p:cNvSpPr>
          <p:nvPr/>
        </p:nvSpPr>
        <p:spPr>
          <a:xfrm>
            <a:off x="2706238" y="1247481"/>
            <a:ext cx="4119081" cy="5760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1000"/>
              </a:spcAft>
            </a:pPr>
            <a:r>
              <a:rPr lang="ru-RU" sz="18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Дві</a:t>
            </a:r>
            <a:r>
              <a:rPr lang="ru-RU" sz="18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18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подружечки</a:t>
            </a:r>
            <a:r>
              <a:rPr lang="ru-RU" sz="18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18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зажурилися</a:t>
            </a:r>
            <a:r>
              <a:rPr lang="ru-RU" sz="18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,</a:t>
            </a:r>
          </a:p>
          <a:p>
            <a:pPr>
              <a:spcAft>
                <a:spcPts val="1000"/>
              </a:spcAft>
            </a:pPr>
            <a:r>
              <a:rPr lang="ru-RU" sz="18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Дві</a:t>
            </a:r>
            <a:r>
              <a:rPr lang="ru-RU" sz="18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18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подружечки</a:t>
            </a:r>
            <a:r>
              <a:rPr lang="ru-RU" sz="18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18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посварилися</a:t>
            </a:r>
            <a:r>
              <a:rPr lang="ru-RU" sz="18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.</a:t>
            </a:r>
          </a:p>
          <a:p>
            <a:pPr>
              <a:spcAft>
                <a:spcPts val="1000"/>
              </a:spcAft>
            </a:pPr>
            <a:r>
              <a:rPr lang="ru-RU" sz="18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Тобі</a:t>
            </a:r>
            <a:r>
              <a:rPr lang="ru-RU" sz="18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18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яблучко</a:t>
            </a:r>
            <a:r>
              <a:rPr lang="ru-RU" sz="18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, </a:t>
            </a:r>
            <a:r>
              <a:rPr lang="ru-RU" sz="18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мені</a:t>
            </a: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18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грушечка</a:t>
            </a: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endParaRPr lang="ru-RU" sz="18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  <a:p>
            <a:pPr>
              <a:spcAft>
                <a:spcPts val="1000"/>
              </a:spcAft>
            </a:pPr>
            <a:r>
              <a:rPr lang="ru-RU" sz="18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Не </a:t>
            </a:r>
            <a:r>
              <a:rPr lang="ru-RU" sz="18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сварімося</a:t>
            </a:r>
            <a:r>
              <a:rPr lang="ru-RU" sz="18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, моя душечка.</a:t>
            </a:r>
          </a:p>
          <a:p>
            <a:pPr>
              <a:spcAft>
                <a:spcPts val="1000"/>
              </a:spcAft>
            </a:pPr>
            <a:r>
              <a:rPr lang="ru-RU" sz="18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Тобі</a:t>
            </a:r>
            <a:r>
              <a:rPr lang="ru-RU" sz="18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18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яблучко</a:t>
            </a:r>
            <a:r>
              <a:rPr lang="ru-RU" sz="18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, </a:t>
            </a:r>
            <a:r>
              <a:rPr lang="ru-RU" sz="18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мені</a:t>
            </a:r>
            <a:r>
              <a:rPr lang="ru-RU" sz="18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18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зернітко</a:t>
            </a:r>
            <a:r>
              <a:rPr lang="ru-RU" sz="18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Не </a:t>
            </a:r>
            <a:r>
              <a:rPr lang="ru-RU" sz="18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сварімося</a:t>
            </a:r>
            <a:r>
              <a:rPr lang="ru-RU" sz="18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, </a:t>
            </a:r>
            <a:r>
              <a:rPr lang="ru-RU" sz="18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моє</a:t>
            </a:r>
            <a:r>
              <a:rPr lang="ru-RU" sz="18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18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серденько</a:t>
            </a:r>
            <a:r>
              <a:rPr lang="ru-RU" sz="18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.</a:t>
            </a:r>
            <a:endParaRPr lang="uk-UA" sz="18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94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>
            <a:spLocks noGrp="1"/>
          </p:cNvSpPr>
          <p:nvPr>
            <p:ph type="ctrTitle"/>
          </p:nvPr>
        </p:nvSpPr>
        <p:spPr>
          <a:xfrm>
            <a:off x="2915816" y="915566"/>
            <a:ext cx="3096344" cy="93610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Страшилки</a:t>
            </a:r>
            <a:endParaRPr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2" name="Shape 412"/>
          <p:cNvSpPr txBox="1">
            <a:spLocks noGrp="1"/>
          </p:cNvSpPr>
          <p:nvPr>
            <p:ph type="subTitle" idx="1"/>
          </p:nvPr>
        </p:nvSpPr>
        <p:spPr>
          <a:xfrm>
            <a:off x="2771800" y="1851670"/>
            <a:ext cx="3744416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000"/>
              </a:spcAft>
            </a:pPr>
            <a:r>
              <a:rPr lang="ru-RU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короткі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розповіді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 </a:t>
            </a:r>
            <a:r>
              <a:rPr lang="ru-RU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страшні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неймовірні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події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рисами </a:t>
            </a:r>
            <a:r>
              <a:rPr lang="ru-RU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містики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фантастики, </a:t>
            </a:r>
            <a:r>
              <a:rPr lang="ru-RU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розповідають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діти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ровесникам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щоб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викликати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них страх. </a:t>
            </a:r>
            <a:endParaRPr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347614"/>
            <a:ext cx="19442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Основне </a:t>
            </a:r>
          </a:p>
          <a:p>
            <a:pPr algn="ctr"/>
            <a:r>
              <a:rPr lang="uk-UA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– </a:t>
            </a:r>
          </a:p>
          <a:p>
            <a:pPr algn="ctr"/>
            <a:r>
              <a:rPr lang="uk-UA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таємничість</a:t>
            </a:r>
            <a:endParaRPr lang="uk-UA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3219822"/>
            <a:ext cx="17281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Оповідь </a:t>
            </a:r>
          </a:p>
          <a:p>
            <a:pPr algn="ctr"/>
            <a:endParaRPr lang="uk-UA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  <a:p>
            <a:pPr algn="ctr"/>
            <a:r>
              <a:rPr lang="uk-UA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від 3 особи</a:t>
            </a:r>
            <a:endParaRPr lang="uk-UA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04248" y="1131590"/>
            <a:ext cx="20162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Кольористика</a:t>
            </a:r>
            <a:endParaRPr lang="uk-UA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  <a:p>
            <a:pPr algn="ctr"/>
            <a:endParaRPr lang="uk-UA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  <a:p>
            <a:pPr algn="ctr"/>
            <a:r>
              <a:rPr lang="uk-UA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чорний, </a:t>
            </a:r>
            <a:r>
              <a:rPr lang="uk-UA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червоний</a:t>
            </a:r>
            <a:endParaRPr lang="uk-UA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88224" y="3363838"/>
            <a:ext cx="21602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Найпоширеніша тема</a:t>
            </a:r>
          </a:p>
          <a:p>
            <a:pPr algn="ctr"/>
            <a:endParaRPr lang="uk-UA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  <a:p>
            <a:pPr algn="ctr"/>
            <a:r>
              <a:rPr lang="uk-UA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загадкова смерть, вбивство</a:t>
            </a:r>
            <a:endParaRPr lang="uk-UA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01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" grpId="0"/>
      <p:bldP spid="412" grpId="0" build="p"/>
      <p:bldP spid="2" grpId="0"/>
      <p:bldP spid="5" grpId="0"/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 txBox="1">
            <a:spLocks noGrp="1"/>
          </p:cNvSpPr>
          <p:nvPr>
            <p:ph type="ctrTitle" idx="4294967295"/>
          </p:nvPr>
        </p:nvSpPr>
        <p:spPr>
          <a:xfrm>
            <a:off x="683568" y="483518"/>
            <a:ext cx="7772400" cy="8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Загадки</a:t>
            </a:r>
            <a:endParaRPr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519" name="Shape 519"/>
          <p:cNvSpPr txBox="1">
            <a:spLocks noGrp="1"/>
          </p:cNvSpPr>
          <p:nvPr>
            <p:ph type="subTitle" idx="4294967295"/>
          </p:nvPr>
        </p:nvSpPr>
        <p:spPr>
          <a:xfrm>
            <a:off x="755576" y="915566"/>
            <a:ext cx="77724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Aft>
                <a:spcPts val="1000"/>
              </a:spcAft>
              <a:buNone/>
            </a:pPr>
            <a:r>
              <a:rPr lang="ru-RU" sz="1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використовуються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вихованні</a:t>
            </a:r>
            <a:r>
              <a:rPr lang="ru-RU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мислительних</a:t>
            </a:r>
            <a:r>
              <a:rPr lang="ru-RU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навиків</a:t>
            </a:r>
            <a:r>
              <a:rPr lang="ru-RU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вміння</a:t>
            </a:r>
            <a:r>
              <a:rPr lang="ru-RU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аналізувати</a:t>
            </a:r>
            <a:r>
              <a:rPr lang="ru-RU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зіставляти</a:t>
            </a:r>
            <a:r>
              <a:rPr lang="ru-RU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явища</a:t>
            </a:r>
            <a:r>
              <a:rPr lang="ru-RU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факти</a:t>
            </a:r>
            <a:endParaRPr sz="1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4" name="Shape 524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28</a:t>
            </a:fld>
            <a:endParaRPr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310140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майже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повністю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перейшли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«</a:t>
            </a:r>
            <a:r>
              <a:rPr lang="ru-RU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дорослого</a:t>
            </a: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» 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фольклору в </a:t>
            </a: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«дитячий»</a:t>
            </a:r>
            <a:endParaRPr lang="uk-UA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81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" grpId="0" build="p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 txBox="1">
            <a:spLocks noGrp="1"/>
          </p:cNvSpPr>
          <p:nvPr>
            <p:ph type="title" idx="4294967295"/>
          </p:nvPr>
        </p:nvSpPr>
        <p:spPr>
          <a:xfrm>
            <a:off x="2194950" y="1881750"/>
            <a:ext cx="4754100" cy="1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Тестові завдання</a:t>
            </a:r>
            <a:endParaRPr sz="32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6" name="Shape 476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29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911" y="482669"/>
            <a:ext cx="1266083" cy="1935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93" name="Shape 593"/>
          <p:cNvSpPr txBox="1">
            <a:spLocks noGrp="1"/>
          </p:cNvSpPr>
          <p:nvPr>
            <p:ph type="ctrTitle" idx="4294967295"/>
          </p:nvPr>
        </p:nvSpPr>
        <p:spPr>
          <a:xfrm>
            <a:off x="6452413" y="1302881"/>
            <a:ext cx="2694643" cy="8640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Лановик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М.,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Лановик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З.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Українська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усна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народна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творчість</a:t>
            </a:r>
            <a:endParaRPr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5" name="Shape 595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649" y="511880"/>
            <a:ext cx="1195026" cy="1921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Shape 593"/>
          <p:cNvSpPr txBox="1">
            <a:spLocks/>
          </p:cNvSpPr>
          <p:nvPr/>
        </p:nvSpPr>
        <p:spPr>
          <a:xfrm>
            <a:off x="3601513" y="1303755"/>
            <a:ext cx="2664296" cy="8640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pPr algn="ctr"/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Довженок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Г. </a:t>
            </a:r>
            <a:b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Дитячий фольклор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96" y="2610573"/>
            <a:ext cx="1369312" cy="1938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Shape 593"/>
          <p:cNvSpPr txBox="1">
            <a:spLocks/>
          </p:cNvSpPr>
          <p:nvPr/>
        </p:nvSpPr>
        <p:spPr>
          <a:xfrm>
            <a:off x="6319199" y="3309127"/>
            <a:ext cx="2880320" cy="8640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ред. С.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Павлюка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Українське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народознавство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56" y="2638293"/>
            <a:ext cx="1300347" cy="1938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Shape 593"/>
          <p:cNvSpPr txBox="1">
            <a:spLocks/>
          </p:cNvSpPr>
          <p:nvPr/>
        </p:nvSpPr>
        <p:spPr>
          <a:xfrm>
            <a:off x="633119" y="3309127"/>
            <a:ext cx="2071020" cy="8640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pPr algn="ctr"/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Закувала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зозуленька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Антологія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УНТ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911" y="2638293"/>
            <a:ext cx="1256501" cy="1938252"/>
          </a:xfrm>
          <a:prstGeom prst="rect">
            <a:avLst/>
          </a:prstGeom>
        </p:spPr>
      </p:pic>
      <p:sp>
        <p:nvSpPr>
          <p:cNvPr id="15" name="Shape 593"/>
          <p:cNvSpPr txBox="1">
            <a:spLocks/>
          </p:cNvSpPr>
          <p:nvPr/>
        </p:nvSpPr>
        <p:spPr>
          <a:xfrm>
            <a:off x="3493933" y="3342411"/>
            <a:ext cx="2727505" cy="8640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Упор. Л.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Козачок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Українська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дитяча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література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Хрестоматія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606" y="553821"/>
            <a:ext cx="1173169" cy="1875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Shape 593"/>
          <p:cNvSpPr txBox="1">
            <a:spLocks/>
          </p:cNvSpPr>
          <p:nvPr/>
        </p:nvSpPr>
        <p:spPr>
          <a:xfrm>
            <a:off x="592532" y="1303755"/>
            <a:ext cx="2664296" cy="8640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Бойко В. </a:t>
            </a:r>
            <a:b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Дитячий фольклор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37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" grpId="0" animBg="1"/>
      <p:bldP spid="9" grpId="0" animBg="1"/>
      <p:bldP spid="11" grpId="0" animBg="1"/>
      <p:bldP spid="13" grpId="0" animBg="1"/>
      <p:bldP spid="15" grpId="0" animBg="1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Shape 529"/>
          <p:cNvSpPr/>
          <p:nvPr/>
        </p:nvSpPr>
        <p:spPr>
          <a:xfrm>
            <a:off x="2195736" y="2772869"/>
            <a:ext cx="1069200" cy="1069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30" name="Shape 530"/>
          <p:cNvSpPr/>
          <p:nvPr/>
        </p:nvSpPr>
        <p:spPr>
          <a:xfrm>
            <a:off x="4572000" y="3627369"/>
            <a:ext cx="1069200" cy="1069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31" name="Shape 531"/>
          <p:cNvSpPr/>
          <p:nvPr/>
        </p:nvSpPr>
        <p:spPr>
          <a:xfrm>
            <a:off x="6372200" y="757660"/>
            <a:ext cx="1069200" cy="1069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dirty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cxnSp>
        <p:nvCxnSpPr>
          <p:cNvPr id="533" name="Shape 533"/>
          <p:cNvCxnSpPr>
            <a:endCxn id="531" idx="0"/>
          </p:cNvCxnSpPr>
          <p:nvPr/>
        </p:nvCxnSpPr>
        <p:spPr>
          <a:xfrm flipH="1">
            <a:off x="6906800" y="-1640"/>
            <a:ext cx="7200" cy="759300"/>
          </a:xfrm>
          <a:prstGeom prst="straightConnector1">
            <a:avLst/>
          </a:prstGeom>
          <a:noFill/>
          <a:ln w="9525" cap="flat" cmpd="sng">
            <a:solidFill>
              <a:srgbClr val="02BDC7"/>
            </a:solidFill>
            <a:prstDash val="solid"/>
            <a:round/>
            <a:headEnd type="none" w="lg" len="lg"/>
            <a:tailEnd type="oval" w="lg" len="lg"/>
          </a:ln>
        </p:spPr>
      </p:cxnSp>
      <p:cxnSp>
        <p:nvCxnSpPr>
          <p:cNvPr id="534" name="Shape 534"/>
          <p:cNvCxnSpPr>
            <a:stCxn id="531" idx="4"/>
            <a:endCxn id="529" idx="0"/>
          </p:cNvCxnSpPr>
          <p:nvPr/>
        </p:nvCxnSpPr>
        <p:spPr>
          <a:xfrm flipH="1">
            <a:off x="2730336" y="1826860"/>
            <a:ext cx="4176464" cy="946009"/>
          </a:xfrm>
          <a:prstGeom prst="straightConnector1">
            <a:avLst/>
          </a:prstGeom>
          <a:noFill/>
          <a:ln w="9525" cap="flat" cmpd="sng">
            <a:solidFill>
              <a:srgbClr val="02BDC7"/>
            </a:solidFill>
            <a:prstDash val="solid"/>
            <a:round/>
            <a:headEnd type="oval" w="lg" len="lg"/>
            <a:tailEnd type="oval" w="lg" len="lg"/>
          </a:ln>
        </p:spPr>
      </p:cxnSp>
      <p:cxnSp>
        <p:nvCxnSpPr>
          <p:cNvPr id="535" name="Shape 535"/>
          <p:cNvCxnSpPr>
            <a:stCxn id="530" idx="4"/>
          </p:cNvCxnSpPr>
          <p:nvPr/>
        </p:nvCxnSpPr>
        <p:spPr>
          <a:xfrm>
            <a:off x="5106600" y="4696569"/>
            <a:ext cx="7200" cy="769800"/>
          </a:xfrm>
          <a:prstGeom prst="straightConnector1">
            <a:avLst/>
          </a:prstGeom>
          <a:noFill/>
          <a:ln w="9525" cap="flat" cmpd="sng">
            <a:solidFill>
              <a:srgbClr val="02BDC7"/>
            </a:solidFill>
            <a:prstDash val="solid"/>
            <a:round/>
            <a:headEnd type="oval" w="lg" len="lg"/>
            <a:tailEnd type="none" w="lg" len="lg"/>
          </a:ln>
        </p:spPr>
      </p:cxnSp>
      <p:cxnSp>
        <p:nvCxnSpPr>
          <p:cNvPr id="536" name="Shape 536"/>
          <p:cNvCxnSpPr>
            <a:stCxn id="529" idx="4"/>
            <a:endCxn id="530" idx="0"/>
          </p:cNvCxnSpPr>
          <p:nvPr/>
        </p:nvCxnSpPr>
        <p:spPr>
          <a:xfrm flipV="1">
            <a:off x="2730336" y="3627369"/>
            <a:ext cx="2376264" cy="214700"/>
          </a:xfrm>
          <a:prstGeom prst="straightConnector1">
            <a:avLst/>
          </a:prstGeom>
          <a:noFill/>
          <a:ln w="9525" cap="flat" cmpd="sng">
            <a:solidFill>
              <a:srgbClr val="02BDC7"/>
            </a:solidFill>
            <a:prstDash val="solid"/>
            <a:round/>
            <a:headEnd type="oval" w="lg" len="lg"/>
            <a:tailEnd type="oval" w="lg" len="lg"/>
          </a:ln>
        </p:spPr>
      </p:cxnSp>
      <p:sp>
        <p:nvSpPr>
          <p:cNvPr id="537" name="Shape 537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30</a:t>
            </a:fld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2987824" y="734902"/>
            <a:ext cx="31683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1. </a:t>
            </a:r>
            <a:r>
              <a:rPr lang="ru-RU" sz="1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Серед</a:t>
            </a:r>
            <a:r>
              <a:rPr lang="ru-RU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ознак</a:t>
            </a:r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дитячого</a:t>
            </a:r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 фольклору </a:t>
            </a:r>
            <a:r>
              <a:rPr lang="ru-RU" sz="1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немає</a:t>
            </a:r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такої</a:t>
            </a:r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: </a:t>
            </a:r>
            <a:endParaRPr lang="ru-RU" sz="1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педагогічне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спрямування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зв’язок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кумулятивність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драматизм.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461180" y="2095160"/>
            <a:ext cx="396044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2</a:t>
            </a:r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. </a:t>
            </a:r>
            <a:r>
              <a:rPr lang="ru-RU" sz="1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Який</a:t>
            </a:r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із</a:t>
            </a:r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жанрів</a:t>
            </a:r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дитячого</a:t>
            </a:r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 фольклору </a:t>
            </a:r>
            <a:r>
              <a:rPr lang="ru-RU" sz="1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належить</a:t>
            </a:r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 до </a:t>
            </a:r>
            <a:r>
              <a:rPr lang="ru-RU" sz="1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побутової</a:t>
            </a:r>
            <a:r>
              <a:rPr lang="ru-RU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його</a:t>
            </a:r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групи</a:t>
            </a:r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? </a:t>
            </a:r>
            <a:endParaRPr lang="ru-RU" sz="1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заклички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лічилки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забавлянки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скоромовки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Shape 529"/>
          <p:cNvSpPr/>
          <p:nvPr/>
        </p:nvSpPr>
        <p:spPr>
          <a:xfrm>
            <a:off x="4758416" y="1887155"/>
            <a:ext cx="1069200" cy="1069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30" name="Shape 530"/>
          <p:cNvSpPr/>
          <p:nvPr/>
        </p:nvSpPr>
        <p:spPr>
          <a:xfrm>
            <a:off x="6460324" y="3483700"/>
            <a:ext cx="1069200" cy="1069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31" name="Shape 531"/>
          <p:cNvSpPr/>
          <p:nvPr/>
        </p:nvSpPr>
        <p:spPr>
          <a:xfrm>
            <a:off x="3281316" y="787066"/>
            <a:ext cx="1069200" cy="1069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dirty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cxnSp>
        <p:nvCxnSpPr>
          <p:cNvPr id="533" name="Shape 533"/>
          <p:cNvCxnSpPr/>
          <p:nvPr/>
        </p:nvCxnSpPr>
        <p:spPr>
          <a:xfrm flipH="1">
            <a:off x="3815916" y="0"/>
            <a:ext cx="7200" cy="759300"/>
          </a:xfrm>
          <a:prstGeom prst="straightConnector1">
            <a:avLst/>
          </a:prstGeom>
          <a:noFill/>
          <a:ln w="9525" cap="flat" cmpd="sng">
            <a:solidFill>
              <a:srgbClr val="02BDC7"/>
            </a:solidFill>
            <a:prstDash val="solid"/>
            <a:round/>
            <a:headEnd type="none" w="lg" len="lg"/>
            <a:tailEnd type="oval" w="lg" len="lg"/>
          </a:ln>
        </p:spPr>
      </p:cxnSp>
      <p:cxnSp>
        <p:nvCxnSpPr>
          <p:cNvPr id="534" name="Shape 534"/>
          <p:cNvCxnSpPr>
            <a:stCxn id="531" idx="4"/>
            <a:endCxn id="529" idx="0"/>
          </p:cNvCxnSpPr>
          <p:nvPr/>
        </p:nvCxnSpPr>
        <p:spPr>
          <a:xfrm>
            <a:off x="3815916" y="1856266"/>
            <a:ext cx="1477100" cy="30889"/>
          </a:xfrm>
          <a:prstGeom prst="straightConnector1">
            <a:avLst/>
          </a:prstGeom>
          <a:noFill/>
          <a:ln w="9525" cap="flat" cmpd="sng">
            <a:solidFill>
              <a:srgbClr val="02BDC7"/>
            </a:solidFill>
            <a:prstDash val="solid"/>
            <a:round/>
            <a:headEnd type="oval" w="lg" len="lg"/>
            <a:tailEnd type="oval" w="lg" len="lg"/>
          </a:ln>
        </p:spPr>
      </p:cxnSp>
      <p:cxnSp>
        <p:nvCxnSpPr>
          <p:cNvPr id="535" name="Shape 535"/>
          <p:cNvCxnSpPr>
            <a:stCxn id="530" idx="4"/>
          </p:cNvCxnSpPr>
          <p:nvPr/>
        </p:nvCxnSpPr>
        <p:spPr>
          <a:xfrm>
            <a:off x="6994924" y="4552900"/>
            <a:ext cx="7200" cy="769800"/>
          </a:xfrm>
          <a:prstGeom prst="straightConnector1">
            <a:avLst/>
          </a:prstGeom>
          <a:noFill/>
          <a:ln w="9525" cap="flat" cmpd="sng">
            <a:solidFill>
              <a:srgbClr val="02BDC7"/>
            </a:solidFill>
            <a:prstDash val="solid"/>
            <a:round/>
            <a:headEnd type="oval" w="lg" len="lg"/>
            <a:tailEnd type="none" w="lg" len="lg"/>
          </a:ln>
        </p:spPr>
      </p:cxnSp>
      <p:cxnSp>
        <p:nvCxnSpPr>
          <p:cNvPr id="536" name="Shape 536"/>
          <p:cNvCxnSpPr>
            <a:stCxn id="529" idx="4"/>
            <a:endCxn id="530" idx="0"/>
          </p:cNvCxnSpPr>
          <p:nvPr/>
        </p:nvCxnSpPr>
        <p:spPr>
          <a:xfrm>
            <a:off x="5293016" y="2956355"/>
            <a:ext cx="1701908" cy="527345"/>
          </a:xfrm>
          <a:prstGeom prst="straightConnector1">
            <a:avLst/>
          </a:prstGeom>
          <a:noFill/>
          <a:ln w="9525" cap="flat" cmpd="sng">
            <a:solidFill>
              <a:srgbClr val="02BDC7"/>
            </a:solidFill>
            <a:prstDash val="solid"/>
            <a:round/>
            <a:headEnd type="oval" w="lg" len="lg"/>
            <a:tailEnd type="oval" w="lg" len="lg"/>
          </a:ln>
        </p:spPr>
      </p:cxnSp>
      <p:sp>
        <p:nvSpPr>
          <p:cNvPr id="537" name="Shape 537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31</a:t>
            </a:fld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5690766" y="739542"/>
            <a:ext cx="33123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3. </a:t>
            </a:r>
            <a:r>
              <a:rPr lang="ru-RU" sz="1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Який</a:t>
            </a:r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 з </a:t>
            </a:r>
            <a:r>
              <a:rPr lang="ru-RU" sz="1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жанрів</a:t>
            </a:r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дитячого</a:t>
            </a:r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 фольклору </a:t>
            </a:r>
            <a:r>
              <a:rPr lang="ru-RU" sz="1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належить</a:t>
            </a:r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 до </a:t>
            </a:r>
            <a:r>
              <a:rPr lang="ru-RU" sz="1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поезії</a:t>
            </a:r>
            <a:endParaRPr lang="ru-RU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  <a:cs typeface="Times New Roman" pitchFamily="18" charset="0"/>
            </a:endParaRPr>
          </a:p>
          <a:p>
            <a:r>
              <a:rPr lang="ru-RU" sz="1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пестування</a:t>
            </a:r>
            <a:r>
              <a:rPr lang="ru-RU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?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заклички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лічилки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забавлянки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скоромовки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835696" y="3003798"/>
            <a:ext cx="396044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4. Як </a:t>
            </a:r>
            <a:r>
              <a:rPr lang="ru-RU" sz="1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називаються</a:t>
            </a:r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звертання</a:t>
            </a:r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 до </a:t>
            </a:r>
            <a:r>
              <a:rPr lang="ru-RU" sz="1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живих</a:t>
            </a:r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істот</a:t>
            </a:r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витримані</a:t>
            </a:r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 в</a:t>
            </a:r>
          </a:p>
          <a:p>
            <a:r>
              <a:rPr lang="ru-RU" sz="1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імперативній</a:t>
            </a:r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формі</a:t>
            </a:r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? </a:t>
            </a:r>
            <a:endParaRPr lang="ru-RU" sz="1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заклички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примовки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замовляння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заклинання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54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Shape 529"/>
          <p:cNvSpPr/>
          <p:nvPr/>
        </p:nvSpPr>
        <p:spPr>
          <a:xfrm>
            <a:off x="4478708" y="1863835"/>
            <a:ext cx="1069200" cy="1069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30" name="Shape 530"/>
          <p:cNvSpPr/>
          <p:nvPr/>
        </p:nvSpPr>
        <p:spPr>
          <a:xfrm>
            <a:off x="2987824" y="3555708"/>
            <a:ext cx="1069200" cy="1069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31" name="Shape 531"/>
          <p:cNvSpPr/>
          <p:nvPr/>
        </p:nvSpPr>
        <p:spPr>
          <a:xfrm>
            <a:off x="6372200" y="757660"/>
            <a:ext cx="1069200" cy="1069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dirty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cxnSp>
        <p:nvCxnSpPr>
          <p:cNvPr id="533" name="Shape 533"/>
          <p:cNvCxnSpPr>
            <a:endCxn id="531" idx="0"/>
          </p:cNvCxnSpPr>
          <p:nvPr/>
        </p:nvCxnSpPr>
        <p:spPr>
          <a:xfrm flipH="1">
            <a:off x="6906800" y="-1640"/>
            <a:ext cx="7200" cy="759300"/>
          </a:xfrm>
          <a:prstGeom prst="straightConnector1">
            <a:avLst/>
          </a:prstGeom>
          <a:noFill/>
          <a:ln w="9525" cap="flat" cmpd="sng">
            <a:solidFill>
              <a:srgbClr val="02BDC7"/>
            </a:solidFill>
            <a:prstDash val="solid"/>
            <a:round/>
            <a:headEnd type="none" w="lg" len="lg"/>
            <a:tailEnd type="oval" w="lg" len="lg"/>
          </a:ln>
        </p:spPr>
      </p:cxnSp>
      <p:cxnSp>
        <p:nvCxnSpPr>
          <p:cNvPr id="534" name="Shape 534"/>
          <p:cNvCxnSpPr>
            <a:stCxn id="531" idx="4"/>
            <a:endCxn id="529" idx="0"/>
          </p:cNvCxnSpPr>
          <p:nvPr/>
        </p:nvCxnSpPr>
        <p:spPr>
          <a:xfrm flipH="1">
            <a:off x="5013308" y="1826860"/>
            <a:ext cx="1893492" cy="36975"/>
          </a:xfrm>
          <a:prstGeom prst="straightConnector1">
            <a:avLst/>
          </a:prstGeom>
          <a:noFill/>
          <a:ln w="9525" cap="flat" cmpd="sng">
            <a:solidFill>
              <a:srgbClr val="02BDC7"/>
            </a:solidFill>
            <a:prstDash val="solid"/>
            <a:round/>
            <a:headEnd type="oval" w="lg" len="lg"/>
            <a:tailEnd type="oval" w="lg" len="lg"/>
          </a:ln>
        </p:spPr>
      </p:cxnSp>
      <p:cxnSp>
        <p:nvCxnSpPr>
          <p:cNvPr id="535" name="Shape 535"/>
          <p:cNvCxnSpPr>
            <a:stCxn id="530" idx="4"/>
          </p:cNvCxnSpPr>
          <p:nvPr/>
        </p:nvCxnSpPr>
        <p:spPr>
          <a:xfrm>
            <a:off x="3522424" y="4624908"/>
            <a:ext cx="7200" cy="769800"/>
          </a:xfrm>
          <a:prstGeom prst="straightConnector1">
            <a:avLst/>
          </a:prstGeom>
          <a:noFill/>
          <a:ln w="9525" cap="flat" cmpd="sng">
            <a:solidFill>
              <a:srgbClr val="02BDC7"/>
            </a:solidFill>
            <a:prstDash val="solid"/>
            <a:round/>
            <a:headEnd type="oval" w="lg" len="lg"/>
            <a:tailEnd type="none" w="lg" len="lg"/>
          </a:ln>
        </p:spPr>
      </p:cxnSp>
      <p:cxnSp>
        <p:nvCxnSpPr>
          <p:cNvPr id="536" name="Shape 536"/>
          <p:cNvCxnSpPr>
            <a:stCxn id="529" idx="4"/>
            <a:endCxn id="530" idx="0"/>
          </p:cNvCxnSpPr>
          <p:nvPr/>
        </p:nvCxnSpPr>
        <p:spPr>
          <a:xfrm flipH="1">
            <a:off x="3522424" y="2933035"/>
            <a:ext cx="1490884" cy="622673"/>
          </a:xfrm>
          <a:prstGeom prst="straightConnector1">
            <a:avLst/>
          </a:prstGeom>
          <a:noFill/>
          <a:ln w="9525" cap="flat" cmpd="sng">
            <a:solidFill>
              <a:srgbClr val="02BDC7"/>
            </a:solidFill>
            <a:prstDash val="solid"/>
            <a:round/>
            <a:headEnd type="oval" w="lg" len="lg"/>
            <a:tailEnd type="oval" w="lg" len="lg"/>
          </a:ln>
        </p:spPr>
      </p:cxnSp>
      <p:sp>
        <p:nvSpPr>
          <p:cNvPr id="537" name="Shape 537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32</a:t>
            </a:fld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2656709" y="1292260"/>
            <a:ext cx="331236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5. Яка </a:t>
            </a:r>
            <a:r>
              <a:rPr lang="ru-RU" sz="1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ознака</a:t>
            </a:r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властива</a:t>
            </a:r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закличкам</a:t>
            </a:r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примовкам</a:t>
            </a:r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 і </a:t>
            </a:r>
            <a:r>
              <a:rPr lang="ru-RU" sz="1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замовлянням</a:t>
            </a:r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? </a:t>
            </a:r>
            <a:endParaRPr lang="ru-RU" sz="1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фантастичність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імперативна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форма,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прозова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форма,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образливий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характер.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11940" y="2991690"/>
            <a:ext cx="39604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6. </a:t>
            </a:r>
            <a:r>
              <a:rPr lang="ru-RU" sz="1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Які</a:t>
            </a:r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дві</a:t>
            </a:r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найбільші</a:t>
            </a:r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групи</a:t>
            </a:r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звуконаслідувань</a:t>
            </a:r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? </a:t>
            </a:r>
            <a:endParaRPr lang="ru-RU" sz="1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дзвони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кумкання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жаб,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солов’я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кумкання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жаб,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жайворонків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дзвони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жайворонків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виття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вовка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8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Shape 529"/>
          <p:cNvSpPr/>
          <p:nvPr/>
        </p:nvSpPr>
        <p:spPr>
          <a:xfrm>
            <a:off x="6379400" y="2211710"/>
            <a:ext cx="1069200" cy="1069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30" name="Shape 530"/>
          <p:cNvSpPr/>
          <p:nvPr/>
        </p:nvSpPr>
        <p:spPr>
          <a:xfrm>
            <a:off x="6379400" y="3677414"/>
            <a:ext cx="1069200" cy="1069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31" name="Shape 531"/>
          <p:cNvSpPr/>
          <p:nvPr/>
        </p:nvSpPr>
        <p:spPr>
          <a:xfrm>
            <a:off x="6372200" y="757660"/>
            <a:ext cx="1069200" cy="1069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dirty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cxnSp>
        <p:nvCxnSpPr>
          <p:cNvPr id="533" name="Shape 533"/>
          <p:cNvCxnSpPr>
            <a:endCxn id="531" idx="0"/>
          </p:cNvCxnSpPr>
          <p:nvPr/>
        </p:nvCxnSpPr>
        <p:spPr>
          <a:xfrm flipH="1">
            <a:off x="6906800" y="-1640"/>
            <a:ext cx="7200" cy="759300"/>
          </a:xfrm>
          <a:prstGeom prst="straightConnector1">
            <a:avLst/>
          </a:prstGeom>
          <a:noFill/>
          <a:ln w="9525" cap="flat" cmpd="sng">
            <a:solidFill>
              <a:srgbClr val="02BDC7"/>
            </a:solidFill>
            <a:prstDash val="solid"/>
            <a:round/>
            <a:headEnd type="none" w="lg" len="lg"/>
            <a:tailEnd type="oval" w="lg" len="lg"/>
          </a:ln>
        </p:spPr>
      </p:cxnSp>
      <p:cxnSp>
        <p:nvCxnSpPr>
          <p:cNvPr id="534" name="Shape 534"/>
          <p:cNvCxnSpPr>
            <a:stCxn id="531" idx="4"/>
            <a:endCxn id="529" idx="0"/>
          </p:cNvCxnSpPr>
          <p:nvPr/>
        </p:nvCxnSpPr>
        <p:spPr>
          <a:xfrm>
            <a:off x="6906800" y="1826860"/>
            <a:ext cx="7200" cy="384850"/>
          </a:xfrm>
          <a:prstGeom prst="straightConnector1">
            <a:avLst/>
          </a:prstGeom>
          <a:noFill/>
          <a:ln w="9525" cap="flat" cmpd="sng">
            <a:solidFill>
              <a:srgbClr val="02BDC7"/>
            </a:solidFill>
            <a:prstDash val="solid"/>
            <a:round/>
            <a:headEnd type="oval" w="lg" len="lg"/>
            <a:tailEnd type="oval" w="lg" len="lg"/>
          </a:ln>
        </p:spPr>
      </p:cxnSp>
      <p:cxnSp>
        <p:nvCxnSpPr>
          <p:cNvPr id="535" name="Shape 535"/>
          <p:cNvCxnSpPr>
            <a:stCxn id="530" idx="4"/>
          </p:cNvCxnSpPr>
          <p:nvPr/>
        </p:nvCxnSpPr>
        <p:spPr>
          <a:xfrm>
            <a:off x="6914000" y="4746614"/>
            <a:ext cx="7200" cy="769800"/>
          </a:xfrm>
          <a:prstGeom prst="straightConnector1">
            <a:avLst/>
          </a:prstGeom>
          <a:noFill/>
          <a:ln w="9525" cap="flat" cmpd="sng">
            <a:solidFill>
              <a:srgbClr val="02BDC7"/>
            </a:solidFill>
            <a:prstDash val="solid"/>
            <a:round/>
            <a:headEnd type="oval" w="lg" len="lg"/>
            <a:tailEnd type="none" w="lg" len="lg"/>
          </a:ln>
        </p:spPr>
      </p:cxnSp>
      <p:cxnSp>
        <p:nvCxnSpPr>
          <p:cNvPr id="536" name="Shape 536"/>
          <p:cNvCxnSpPr>
            <a:stCxn id="529" idx="4"/>
            <a:endCxn id="530" idx="0"/>
          </p:cNvCxnSpPr>
          <p:nvPr/>
        </p:nvCxnSpPr>
        <p:spPr>
          <a:xfrm>
            <a:off x="6914000" y="3280910"/>
            <a:ext cx="0" cy="396504"/>
          </a:xfrm>
          <a:prstGeom prst="straightConnector1">
            <a:avLst/>
          </a:prstGeom>
          <a:noFill/>
          <a:ln w="9525" cap="flat" cmpd="sng">
            <a:solidFill>
              <a:srgbClr val="02BDC7"/>
            </a:solidFill>
            <a:prstDash val="solid"/>
            <a:round/>
            <a:headEnd type="oval" w="lg" len="lg"/>
            <a:tailEnd type="oval" w="lg" len="lg"/>
          </a:ln>
        </p:spPr>
      </p:cxnSp>
      <p:sp>
        <p:nvSpPr>
          <p:cNvPr id="537" name="Shape 537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33</a:t>
            </a:fld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2903610" y="704510"/>
            <a:ext cx="332457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7. У </a:t>
            </a:r>
            <a:r>
              <a:rPr lang="ru-RU" sz="1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якому</a:t>
            </a:r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 з </a:t>
            </a:r>
            <a:r>
              <a:rPr lang="ru-RU" sz="1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жанрів</a:t>
            </a:r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майже</a:t>
            </a:r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завжди</a:t>
            </a:r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згадується</a:t>
            </a:r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ім’я</a:t>
            </a:r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дитини</a:t>
            </a:r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? </a:t>
            </a:r>
            <a:endParaRPr lang="ru-RU" sz="1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лічилки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дражнилки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заклички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скоромовки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771800" y="2954139"/>
            <a:ext cx="39604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8. Яка </a:t>
            </a:r>
            <a:r>
              <a:rPr lang="ru-RU" sz="1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умова</a:t>
            </a:r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виконання</a:t>
            </a:r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скоромовок</a:t>
            </a:r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? </a:t>
            </a:r>
            <a:endParaRPr lang="ru-RU" sz="1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повільність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промовляння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хором,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швидкість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зв’язок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рухами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02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Shape 529"/>
          <p:cNvSpPr/>
          <p:nvPr/>
        </p:nvSpPr>
        <p:spPr>
          <a:xfrm>
            <a:off x="7441400" y="2469197"/>
            <a:ext cx="1069200" cy="1069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30" name="Shape 530"/>
          <p:cNvSpPr/>
          <p:nvPr/>
        </p:nvSpPr>
        <p:spPr>
          <a:xfrm>
            <a:off x="1837164" y="3538397"/>
            <a:ext cx="1069200" cy="1069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31" name="Shape 531"/>
          <p:cNvSpPr/>
          <p:nvPr/>
        </p:nvSpPr>
        <p:spPr>
          <a:xfrm>
            <a:off x="6372200" y="757660"/>
            <a:ext cx="1069200" cy="1069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dirty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cxnSp>
        <p:nvCxnSpPr>
          <p:cNvPr id="533" name="Shape 533"/>
          <p:cNvCxnSpPr>
            <a:endCxn id="531" idx="0"/>
          </p:cNvCxnSpPr>
          <p:nvPr/>
        </p:nvCxnSpPr>
        <p:spPr>
          <a:xfrm flipH="1">
            <a:off x="6906800" y="-1640"/>
            <a:ext cx="7200" cy="759300"/>
          </a:xfrm>
          <a:prstGeom prst="straightConnector1">
            <a:avLst/>
          </a:prstGeom>
          <a:noFill/>
          <a:ln w="9525" cap="flat" cmpd="sng">
            <a:solidFill>
              <a:srgbClr val="02BDC7"/>
            </a:solidFill>
            <a:prstDash val="solid"/>
            <a:round/>
            <a:headEnd type="none" w="lg" len="lg"/>
            <a:tailEnd type="oval" w="lg" len="lg"/>
          </a:ln>
        </p:spPr>
      </p:cxnSp>
      <p:cxnSp>
        <p:nvCxnSpPr>
          <p:cNvPr id="534" name="Shape 534"/>
          <p:cNvCxnSpPr>
            <a:stCxn id="531" idx="4"/>
            <a:endCxn id="529" idx="0"/>
          </p:cNvCxnSpPr>
          <p:nvPr/>
        </p:nvCxnSpPr>
        <p:spPr>
          <a:xfrm>
            <a:off x="6906800" y="1826860"/>
            <a:ext cx="1069200" cy="642337"/>
          </a:xfrm>
          <a:prstGeom prst="straightConnector1">
            <a:avLst/>
          </a:prstGeom>
          <a:noFill/>
          <a:ln w="9525" cap="flat" cmpd="sng">
            <a:solidFill>
              <a:srgbClr val="02BDC7"/>
            </a:solidFill>
            <a:prstDash val="solid"/>
            <a:round/>
            <a:headEnd type="oval" w="lg" len="lg"/>
            <a:tailEnd type="oval" w="lg" len="lg"/>
          </a:ln>
        </p:spPr>
      </p:cxnSp>
      <p:cxnSp>
        <p:nvCxnSpPr>
          <p:cNvPr id="535" name="Shape 535"/>
          <p:cNvCxnSpPr>
            <a:stCxn id="530" idx="4"/>
          </p:cNvCxnSpPr>
          <p:nvPr/>
        </p:nvCxnSpPr>
        <p:spPr>
          <a:xfrm>
            <a:off x="2371764" y="4607597"/>
            <a:ext cx="7200" cy="769800"/>
          </a:xfrm>
          <a:prstGeom prst="straightConnector1">
            <a:avLst/>
          </a:prstGeom>
          <a:noFill/>
          <a:ln w="9525" cap="flat" cmpd="sng">
            <a:solidFill>
              <a:srgbClr val="02BDC7"/>
            </a:solidFill>
            <a:prstDash val="solid"/>
            <a:round/>
            <a:headEnd type="oval" w="lg" len="lg"/>
            <a:tailEnd type="none" w="lg" len="lg"/>
          </a:ln>
        </p:spPr>
      </p:cxnSp>
      <p:cxnSp>
        <p:nvCxnSpPr>
          <p:cNvPr id="536" name="Shape 536"/>
          <p:cNvCxnSpPr>
            <a:stCxn id="529" idx="4"/>
            <a:endCxn id="530" idx="0"/>
          </p:cNvCxnSpPr>
          <p:nvPr/>
        </p:nvCxnSpPr>
        <p:spPr>
          <a:xfrm flipH="1">
            <a:off x="2371764" y="3538397"/>
            <a:ext cx="5604236" cy="0"/>
          </a:xfrm>
          <a:prstGeom prst="straightConnector1">
            <a:avLst/>
          </a:prstGeom>
          <a:noFill/>
          <a:ln w="9525" cap="flat" cmpd="sng">
            <a:solidFill>
              <a:srgbClr val="02BDC7"/>
            </a:solidFill>
            <a:prstDash val="solid"/>
            <a:round/>
            <a:headEnd type="oval" w="lg" len="lg"/>
            <a:tailEnd type="oval" w="lg" len="lg"/>
          </a:ln>
        </p:spPr>
      </p:cxnSp>
      <p:sp>
        <p:nvSpPr>
          <p:cNvPr id="537" name="Shape 537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34</a:t>
            </a:fld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2987824" y="1203598"/>
            <a:ext cx="33123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9. На </a:t>
            </a:r>
            <a:r>
              <a:rPr lang="ru-RU" sz="1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які</a:t>
            </a:r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групи</a:t>
            </a:r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діляться</a:t>
            </a:r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лічилки</a:t>
            </a:r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? </a:t>
            </a:r>
            <a:endParaRPr lang="ru-RU" sz="1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потішні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ігрові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сюжетні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безсюжетні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веселі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сумні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дівчачі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хлоп’ячі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347864" y="3003797"/>
            <a:ext cx="396044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10. В </a:t>
            </a:r>
            <a:r>
              <a:rPr lang="ru-RU" sz="1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якому</a:t>
            </a:r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жанрі</a:t>
            </a:r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дитячого</a:t>
            </a:r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 фольклору </a:t>
            </a:r>
            <a:r>
              <a:rPr lang="ru-RU" sz="1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використовуються</a:t>
            </a:r>
            <a:endParaRPr lang="ru-RU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  <a:cs typeface="Times New Roman" pitchFamily="18" charset="0"/>
            </a:endParaRPr>
          </a:p>
          <a:p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псевдо-</a:t>
            </a:r>
            <a:r>
              <a:rPr lang="ru-RU" sz="1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іншомовні</a:t>
            </a:r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 слова? </a:t>
            </a:r>
            <a:endParaRPr lang="ru-RU" sz="1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А)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закличках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Б)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примовках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В)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лічилках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Г)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скоромовках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19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Shape 593"/>
          <p:cNvSpPr txBox="1">
            <a:spLocks noGrp="1"/>
          </p:cNvSpPr>
          <p:nvPr>
            <p:ph type="ctrTitle" idx="4294967295"/>
          </p:nvPr>
        </p:nvSpPr>
        <p:spPr>
          <a:xfrm>
            <a:off x="685800" y="1507150"/>
            <a:ext cx="6593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6000" dirty="0" smtClean="0">
                <a:solidFill>
                  <a:srgbClr val="FFFFFF"/>
                </a:solidFill>
              </a:rPr>
              <a:t>Дякую за увагу!</a:t>
            </a:r>
            <a:endParaRPr sz="6000" dirty="0">
              <a:solidFill>
                <a:srgbClr val="FFFFFF"/>
              </a:solidFill>
            </a:endParaRPr>
          </a:p>
        </p:txBody>
      </p:sp>
      <p:sp>
        <p:nvSpPr>
          <p:cNvPr id="595" name="Shape 595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35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Дитячий фольклор</a:t>
            </a:r>
            <a:endParaRPr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397" name="Shape 397"/>
          <p:cNvSpPr txBox="1">
            <a:spLocks noGrp="1"/>
          </p:cNvSpPr>
          <p:nvPr>
            <p:ph type="body" idx="2"/>
          </p:nvPr>
        </p:nvSpPr>
        <p:spPr>
          <a:xfrm>
            <a:off x="2483768" y="987574"/>
            <a:ext cx="6421208" cy="22322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Коло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творів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охоплюваних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цим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поняттям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широке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багатоманітне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– за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призначенням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тематикою й образною системою, способом і часом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Жанри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дитячого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фольклору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джерела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виникали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історичні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періоди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народу.</a:t>
            </a:r>
          </a:p>
          <a:p>
            <a:pPr marL="0" indent="0" algn="r">
              <a:buClr>
                <a:schemeClr val="dk1"/>
              </a:buClr>
              <a:buSzPts val="1100"/>
              <a:buNone/>
            </a:pPr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Г. </a:t>
            </a:r>
            <a:r>
              <a:rPr lang="uk-UA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Довженок</a:t>
            </a:r>
            <a:endParaRPr lang="uk-UA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endParaRPr sz="1100" dirty="0">
              <a:solidFill>
                <a:srgbClr val="4A5C6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8" name="Shape 398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Дитячий фольклор – це…</a:t>
            </a:r>
            <a:endParaRPr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395" name="Shape 395"/>
          <p:cNvSpPr txBox="1">
            <a:spLocks noGrp="1"/>
          </p:cNvSpPr>
          <p:nvPr>
            <p:ph type="body" idx="2"/>
          </p:nvPr>
        </p:nvSpPr>
        <p:spPr>
          <a:xfrm>
            <a:off x="395536" y="3939902"/>
            <a:ext cx="4943700" cy="8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1400" b="1" dirty="0" err="1">
                <a:solidFill>
                  <a:srgbClr val="02BDC7"/>
                </a:solidFill>
              </a:rPr>
              <a:t>Частина</a:t>
            </a:r>
            <a:r>
              <a:rPr lang="ru-RU" sz="1400" b="1" dirty="0">
                <a:solidFill>
                  <a:srgbClr val="02BDC7"/>
                </a:solidFill>
              </a:rPr>
              <a:t> з </a:t>
            </a:r>
            <a:r>
              <a:rPr lang="ru-RU" sz="1400" b="1" dirty="0" smtClean="0">
                <a:solidFill>
                  <a:srgbClr val="02BDC7"/>
                </a:solidFill>
              </a:rPr>
              <a:t>них </a:t>
            </a:r>
            <a:r>
              <a:rPr lang="ru-RU" sz="1400" b="1" dirty="0" err="1" smtClean="0">
                <a:solidFill>
                  <a:srgbClr val="02BDC7"/>
                </a:solidFill>
              </a:rPr>
              <a:t>складена</a:t>
            </a:r>
            <a:r>
              <a:rPr lang="ru-RU" sz="1400" b="1" dirty="0" smtClean="0">
                <a:solidFill>
                  <a:srgbClr val="02BDC7"/>
                </a:solidFill>
              </a:rPr>
              <a:t> </a:t>
            </a:r>
            <a:r>
              <a:rPr lang="ru-RU" sz="1400" b="1" dirty="0" err="1">
                <a:solidFill>
                  <a:srgbClr val="02BDC7"/>
                </a:solidFill>
              </a:rPr>
              <a:t>дорослими</a:t>
            </a:r>
            <a:r>
              <a:rPr lang="ru-RU" sz="1400" b="1" dirty="0">
                <a:solidFill>
                  <a:srgbClr val="02BDC7"/>
                </a:solidFill>
              </a:rPr>
              <a:t> для </a:t>
            </a:r>
            <a:r>
              <a:rPr lang="ru-RU" sz="1400" b="1" dirty="0" err="1">
                <a:solidFill>
                  <a:srgbClr val="02BDC7"/>
                </a:solidFill>
              </a:rPr>
              <a:t>дітей</a:t>
            </a:r>
            <a:r>
              <a:rPr lang="ru-RU" sz="1400" b="1" dirty="0">
                <a:solidFill>
                  <a:srgbClr val="02BDC7"/>
                </a:solidFill>
              </a:rPr>
              <a:t>, але велика </a:t>
            </a:r>
            <a:r>
              <a:rPr lang="ru-RU" sz="1400" b="1" dirty="0" err="1">
                <a:solidFill>
                  <a:srgbClr val="02BDC7"/>
                </a:solidFill>
              </a:rPr>
              <a:t>кількість</a:t>
            </a:r>
            <a:r>
              <a:rPr lang="ru-RU" sz="1400" b="1" dirty="0">
                <a:solidFill>
                  <a:srgbClr val="02BDC7"/>
                </a:solidFill>
              </a:rPr>
              <a:t> — </a:t>
            </a:r>
            <a:r>
              <a:rPr lang="ru-RU" sz="1400" b="1" dirty="0" err="1">
                <a:solidFill>
                  <a:srgbClr val="02BDC7"/>
                </a:solidFill>
              </a:rPr>
              <a:t>це</a:t>
            </a:r>
            <a:r>
              <a:rPr lang="ru-RU" sz="1400" b="1" dirty="0">
                <a:solidFill>
                  <a:srgbClr val="02BDC7"/>
                </a:solidFill>
              </a:rPr>
              <a:t> </a:t>
            </a:r>
            <a:r>
              <a:rPr lang="ru-RU" sz="1400" b="1" dirty="0" err="1" smtClean="0">
                <a:solidFill>
                  <a:srgbClr val="02BDC7"/>
                </a:solidFill>
              </a:rPr>
              <a:t>творчість</a:t>
            </a:r>
            <a:r>
              <a:rPr lang="ru-RU" sz="1400" b="1" dirty="0" smtClean="0">
                <a:solidFill>
                  <a:srgbClr val="02BDC7"/>
                </a:solidFill>
              </a:rPr>
              <a:t> </a:t>
            </a:r>
            <a:r>
              <a:rPr lang="ru-RU" sz="1400" b="1" dirty="0">
                <a:solidFill>
                  <a:srgbClr val="02BDC7"/>
                </a:solidFill>
              </a:rPr>
              <a:t>самих </a:t>
            </a:r>
            <a:r>
              <a:rPr lang="ru-RU" sz="1400" b="1" dirty="0" err="1">
                <a:solidFill>
                  <a:srgbClr val="02BDC7"/>
                </a:solidFill>
              </a:rPr>
              <a:t>дітей</a:t>
            </a:r>
            <a:r>
              <a:rPr lang="ru-RU" sz="1400" b="1" dirty="0">
                <a:solidFill>
                  <a:srgbClr val="02BDC7"/>
                </a:solidFill>
              </a:rPr>
              <a:t>» </a:t>
            </a:r>
            <a:r>
              <a:rPr lang="ru-RU" sz="1400" b="1" dirty="0" smtClean="0">
                <a:solidFill>
                  <a:srgbClr val="02BDC7"/>
                </a:solidFill>
              </a:rPr>
              <a:t>. </a:t>
            </a:r>
            <a:r>
              <a:rPr lang="uk-UA" sz="1400" b="1" dirty="0"/>
              <a:t>(Анатолій Іваницький)</a:t>
            </a:r>
            <a:endParaRPr sz="1400" b="1" dirty="0">
              <a:solidFill>
                <a:srgbClr val="02BDC7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solidFill>
                <a:srgbClr val="02BDC7"/>
              </a:solidFill>
            </a:endParaRPr>
          </a:p>
        </p:txBody>
      </p:sp>
      <p:sp>
        <p:nvSpPr>
          <p:cNvPr id="396" name="Shape 396"/>
          <p:cNvSpPr txBox="1">
            <a:spLocks noGrp="1"/>
          </p:cNvSpPr>
          <p:nvPr>
            <p:ph type="body" idx="1"/>
          </p:nvPr>
        </p:nvSpPr>
        <p:spPr>
          <a:xfrm>
            <a:off x="2555776" y="1059582"/>
            <a:ext cx="2719541" cy="25836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ru-RU" sz="1600" b="1" dirty="0" err="1" smtClean="0"/>
              <a:t>багатожанрова</a:t>
            </a:r>
            <a:r>
              <a:rPr lang="ru-RU" sz="1600" b="1" dirty="0" smtClean="0"/>
              <a:t> </a:t>
            </a:r>
            <a:r>
              <a:rPr lang="ru-RU" sz="1600" b="1" dirty="0"/>
              <a:t>система, </a:t>
            </a:r>
            <a:r>
              <a:rPr lang="ru-RU" sz="1600" b="1" dirty="0" err="1"/>
              <a:t>що</a:t>
            </a:r>
            <a:r>
              <a:rPr lang="ru-RU" sz="1600" b="1" dirty="0"/>
              <a:t> </a:t>
            </a:r>
            <a:r>
              <a:rPr lang="ru-RU" sz="1600" b="1" dirty="0" err="1" smtClean="0"/>
              <a:t>складається</a:t>
            </a:r>
            <a:r>
              <a:rPr lang="ru-RU" sz="1600" b="1" dirty="0" smtClean="0"/>
              <a:t> </a:t>
            </a:r>
            <a:r>
              <a:rPr lang="ru-RU" sz="1600" b="1" dirty="0" err="1"/>
              <a:t>із</a:t>
            </a:r>
            <a:r>
              <a:rPr lang="ru-RU" sz="1600" b="1" dirty="0"/>
              <a:t> </a:t>
            </a:r>
            <a:r>
              <a:rPr lang="ru-RU" sz="1600" b="1" dirty="0" err="1"/>
              <a:t>прозових</a:t>
            </a:r>
            <a:r>
              <a:rPr lang="ru-RU" sz="1600" b="1" dirty="0"/>
              <a:t>, </a:t>
            </a:r>
            <a:r>
              <a:rPr lang="ru-RU" sz="1600" b="1" dirty="0" err="1"/>
              <a:t>речитативних</a:t>
            </a:r>
            <a:r>
              <a:rPr lang="ru-RU" sz="1600" b="1" dirty="0"/>
              <a:t>, </a:t>
            </a:r>
            <a:r>
              <a:rPr lang="ru-RU" sz="1600" b="1" dirty="0" err="1"/>
              <a:t>пісенних</a:t>
            </a:r>
            <a:r>
              <a:rPr lang="ru-RU" sz="1600" b="1" dirty="0"/>
              <a:t> та </a:t>
            </a:r>
            <a:r>
              <a:rPr lang="ru-RU" sz="1600" b="1" dirty="0" err="1"/>
              <a:t>ігрових</a:t>
            </a:r>
            <a:r>
              <a:rPr lang="ru-RU" sz="1600" b="1" dirty="0"/>
              <a:t> </a:t>
            </a:r>
            <a:r>
              <a:rPr lang="ru-RU" sz="1600" b="1" dirty="0" err="1" smtClean="0"/>
              <a:t>творів</a:t>
            </a:r>
            <a:r>
              <a:rPr lang="ru-RU" sz="1600" b="1" dirty="0" smtClean="0"/>
              <a:t>:</a:t>
            </a:r>
            <a:endParaRPr lang="ru-RU" sz="1600" b="1" dirty="0"/>
          </a:p>
          <a:p>
            <a:pPr marL="171450" indent="-171450">
              <a:buClr>
                <a:schemeClr val="dk1"/>
              </a:buClr>
              <a:buSzPts val="1100"/>
            </a:pPr>
            <a:r>
              <a:rPr lang="uk-UA" sz="1600" i="1" dirty="0"/>
              <a:t>творчість самих </a:t>
            </a:r>
            <a:r>
              <a:rPr lang="uk-UA" sz="1600" i="1" dirty="0" smtClean="0"/>
              <a:t>дітей</a:t>
            </a:r>
          </a:p>
          <a:p>
            <a:pPr marL="171450" indent="-171450">
              <a:buClr>
                <a:schemeClr val="dk1"/>
              </a:buClr>
              <a:buSzPts val="1100"/>
            </a:pPr>
            <a:r>
              <a:rPr lang="ru-RU" sz="1600" i="1" dirty="0"/>
              <a:t>твори, </a:t>
            </a:r>
            <a:r>
              <a:rPr lang="ru-RU" sz="1600" i="1" dirty="0" err="1"/>
              <a:t>що</a:t>
            </a:r>
            <a:r>
              <a:rPr lang="ru-RU" sz="1600" i="1" dirty="0"/>
              <a:t> </a:t>
            </a:r>
            <a:r>
              <a:rPr lang="ru-RU" sz="1600" i="1" dirty="0" err="1"/>
              <a:t>виконуються</a:t>
            </a:r>
            <a:r>
              <a:rPr lang="ru-RU" sz="1600" i="1" dirty="0"/>
              <a:t> для </a:t>
            </a:r>
            <a:r>
              <a:rPr lang="ru-RU" sz="1600" i="1" dirty="0" err="1"/>
              <a:t>дітей</a:t>
            </a:r>
            <a:r>
              <a:rPr lang="ru-RU" sz="1600" i="1" dirty="0"/>
              <a:t> </a:t>
            </a:r>
            <a:r>
              <a:rPr lang="ru-RU" sz="1600" i="1" dirty="0" err="1"/>
              <a:t>дорослими</a:t>
            </a:r>
            <a:endParaRPr sz="1600" i="1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/>
          </a:p>
          <a:p>
            <a:pPr marL="0" lvl="0" indent="0">
              <a:spcBef>
                <a:spcPts val="600"/>
              </a:spcBef>
              <a:spcAft>
                <a:spcPts val="1000"/>
              </a:spcAft>
              <a:buNone/>
            </a:pPr>
            <a:endParaRPr sz="2400" dirty="0">
              <a:solidFill>
                <a:srgbClr val="4A5C65"/>
              </a:solidFill>
            </a:endParaRPr>
          </a:p>
        </p:txBody>
      </p:sp>
      <p:sp>
        <p:nvSpPr>
          <p:cNvPr id="397" name="Shape 397"/>
          <p:cNvSpPr txBox="1">
            <a:spLocks noGrp="1"/>
          </p:cNvSpPr>
          <p:nvPr>
            <p:ph type="body" idx="2"/>
          </p:nvPr>
        </p:nvSpPr>
        <p:spPr>
          <a:xfrm>
            <a:off x="5724128" y="1491630"/>
            <a:ext cx="3180848" cy="27276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uk-U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І етап (0-3 роки)</a:t>
            </a:r>
          </a:p>
          <a:p>
            <a:pPr marL="342900">
              <a:buClr>
                <a:schemeClr val="dk1"/>
              </a:buClr>
              <a:buSzPts val="1100"/>
              <a:buFont typeface="Wingdings" pitchFamily="2" charset="2"/>
              <a:buChar char="§"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колискові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пісні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>
              <a:buClr>
                <a:schemeClr val="dk1"/>
              </a:buClr>
              <a:buSzPts val="1100"/>
              <a:buFont typeface="Wingdings" pitchFamily="2" charset="2"/>
              <a:buChar char="§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забавлянки</a:t>
            </a:r>
            <a:endParaRPr lang="ru-RU" sz="2000" dirty="0">
              <a:solidFill>
                <a:srgbClr val="4A5C65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uk-U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2 етап (3-… </a:t>
            </a:r>
            <a:r>
              <a:rPr lang="uk-U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роки)</a:t>
            </a:r>
          </a:p>
          <a:p>
            <a:pPr marL="342900">
              <a:buClr>
                <a:schemeClr val="dk1"/>
              </a:buClr>
              <a:buSzPts val="1100"/>
              <a:buFont typeface="Wingdings" pitchFamily="2" charset="2"/>
              <a:buChar char="§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ігрові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пісні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>
              <a:buClr>
                <a:schemeClr val="dk1"/>
              </a:buClr>
              <a:buSzPts val="1100"/>
              <a:buFont typeface="Wingdings" pitchFamily="2" charset="2"/>
              <a:buChar char="§"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ражнилки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>
              <a:buClr>
                <a:schemeClr val="dk1"/>
              </a:buClr>
              <a:buSzPts val="1100"/>
              <a:buFont typeface="Wingdings" pitchFamily="2" charset="2"/>
              <a:buChar char="§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лічилки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sz="1100" dirty="0">
              <a:solidFill>
                <a:srgbClr val="4A5C6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8" name="Shape 398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grpSp>
        <p:nvGrpSpPr>
          <p:cNvPr id="5" name="Группа 4"/>
          <p:cNvGrpSpPr/>
          <p:nvPr/>
        </p:nvGrpSpPr>
        <p:grpSpPr>
          <a:xfrm rot="20893030">
            <a:off x="6055056" y="75013"/>
            <a:ext cx="2286000" cy="1368152"/>
            <a:chOff x="6122440" y="82214"/>
            <a:chExt cx="2286000" cy="1368152"/>
          </a:xfrm>
        </p:grpSpPr>
        <p:sp>
          <p:nvSpPr>
            <p:cNvPr id="4" name="Овал 3"/>
            <p:cNvSpPr/>
            <p:nvPr/>
          </p:nvSpPr>
          <p:spPr>
            <a:xfrm>
              <a:off x="6161953" y="82214"/>
              <a:ext cx="1728192" cy="1368152"/>
            </a:xfrm>
            <a:prstGeom prst="ellipse">
              <a:avLst/>
            </a:prstGeom>
            <a:ln/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635000"/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6122440" y="554616"/>
              <a:ext cx="22860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uk-UA" sz="28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Script" pitchFamily="34" charset="0"/>
                  <a:ea typeface="Roboto Slab Light"/>
                  <a:sym typeface="Roboto Slab Light"/>
                </a:rPr>
                <a:t>Етапи:</a:t>
              </a:r>
              <a:endParaRPr lang="uk-UA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0077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" grpId="0" build="p"/>
      <p:bldP spid="396" grpId="0" build="p"/>
      <p:bldP spid="39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>
            <a:spLocks noGrp="1"/>
          </p:cNvSpPr>
          <p:nvPr>
            <p:ph type="ctrTitle" idx="4294967295"/>
          </p:nvPr>
        </p:nvSpPr>
        <p:spPr>
          <a:xfrm>
            <a:off x="1331640" y="483518"/>
            <a:ext cx="6593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sz="4400" dirty="0" smtClean="0">
                <a:solidFill>
                  <a:srgbClr val="FFB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Термін </a:t>
            </a:r>
            <a:br>
              <a:rPr lang="uk-UA" sz="4400" dirty="0" smtClean="0">
                <a:solidFill>
                  <a:srgbClr val="FFB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400" dirty="0" smtClean="0">
                <a:solidFill>
                  <a:srgbClr val="FFB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uk-UA" sz="4400" dirty="0">
                <a:solidFill>
                  <a:srgbClr val="FFB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дитячий фольклор»</a:t>
            </a:r>
            <a:endParaRPr sz="4400" dirty="0">
              <a:solidFill>
                <a:srgbClr val="FFB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4" name="Shape 404"/>
          <p:cNvSpPr txBox="1">
            <a:spLocks noGrp="1"/>
          </p:cNvSpPr>
          <p:nvPr>
            <p:ph type="subTitle" idx="4294967295"/>
          </p:nvPr>
        </p:nvSpPr>
        <p:spPr>
          <a:xfrm>
            <a:off x="448907" y="1635646"/>
            <a:ext cx="6192688" cy="14677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sz="2400" i="1" dirty="0" smtClean="0">
                <a:solidFill>
                  <a:srgbClr val="FFFFFF"/>
                </a:solidFill>
              </a:rPr>
              <a:t>«</a:t>
            </a:r>
            <a:r>
              <a:rPr lang="ru-RU" sz="2400" i="1" dirty="0" err="1" smtClean="0">
                <a:solidFill>
                  <a:srgbClr val="FFFFFF"/>
                </a:solidFill>
              </a:rPr>
              <a:t>доцільно</a:t>
            </a:r>
            <a:r>
              <a:rPr lang="ru-RU" sz="2400" i="1" dirty="0" smtClean="0">
                <a:solidFill>
                  <a:srgbClr val="FFFFFF"/>
                </a:solidFill>
              </a:rPr>
              <a:t> </a:t>
            </a:r>
            <a:r>
              <a:rPr lang="ru-RU" sz="2400" i="1" dirty="0" err="1">
                <a:solidFill>
                  <a:srgbClr val="FFFFFF"/>
                </a:solidFill>
              </a:rPr>
              <a:t>позначати</a:t>
            </a:r>
            <a:r>
              <a:rPr lang="ru-RU" sz="2400" i="1" dirty="0">
                <a:solidFill>
                  <a:srgbClr val="FFFFFF"/>
                </a:solidFill>
              </a:rPr>
              <a:t> твори, </a:t>
            </a:r>
            <a:r>
              <a:rPr lang="ru-RU" sz="2400" i="1" dirty="0" err="1" smtClean="0">
                <a:solidFill>
                  <a:srgbClr val="FFFFFF"/>
                </a:solidFill>
              </a:rPr>
              <a:t>складені</a:t>
            </a:r>
            <a:endParaRPr lang="ru-RU" sz="2400" i="1" dirty="0" smtClean="0">
              <a:solidFill>
                <a:srgbClr val="FFFFFF"/>
              </a:solidFill>
            </a:endParaRPr>
          </a:p>
          <a:p>
            <a:pPr marL="0" lvl="0" indent="0">
              <a:buNone/>
            </a:pPr>
            <a:r>
              <a:rPr lang="ru-RU" sz="2400" i="1" dirty="0" smtClean="0">
                <a:solidFill>
                  <a:srgbClr val="FFFFFF"/>
                </a:solidFill>
              </a:rPr>
              <a:t> самими </a:t>
            </a:r>
            <a:r>
              <a:rPr lang="ru-RU" sz="2400" i="1" dirty="0" err="1">
                <a:solidFill>
                  <a:srgbClr val="FFFFFF"/>
                </a:solidFill>
              </a:rPr>
              <a:t>дітьми</a:t>
            </a:r>
            <a:r>
              <a:rPr lang="ru-RU" sz="2400" i="1" dirty="0">
                <a:solidFill>
                  <a:srgbClr val="FFFFFF"/>
                </a:solidFill>
              </a:rPr>
              <a:t>, а </a:t>
            </a:r>
            <a:r>
              <a:rPr lang="ru-RU" sz="2400" i="1" dirty="0" err="1">
                <a:solidFill>
                  <a:srgbClr val="FFFFFF"/>
                </a:solidFill>
              </a:rPr>
              <a:t>також</a:t>
            </a:r>
            <a:r>
              <a:rPr lang="ru-RU" sz="2400" i="1" dirty="0">
                <a:solidFill>
                  <a:srgbClr val="FFFFFF"/>
                </a:solidFill>
              </a:rPr>
              <a:t> </a:t>
            </a:r>
            <a:r>
              <a:rPr lang="ru-RU" sz="2400" i="1" dirty="0" err="1">
                <a:solidFill>
                  <a:srgbClr val="FFFFFF"/>
                </a:solidFill>
              </a:rPr>
              <a:t>поезію</a:t>
            </a:r>
            <a:r>
              <a:rPr lang="ru-RU" sz="2400" i="1" dirty="0">
                <a:solidFill>
                  <a:srgbClr val="FFFFFF"/>
                </a:solidFill>
              </a:rPr>
              <a:t> </a:t>
            </a:r>
            <a:r>
              <a:rPr lang="ru-RU" sz="2400" i="1" dirty="0" err="1" smtClean="0">
                <a:solidFill>
                  <a:srgbClr val="FFFFFF"/>
                </a:solidFill>
              </a:rPr>
              <a:t>пестування</a:t>
            </a:r>
            <a:r>
              <a:rPr lang="ru-RU" sz="2400" i="1" dirty="0" smtClean="0">
                <a:solidFill>
                  <a:srgbClr val="FFFFFF"/>
                </a:solidFill>
              </a:rPr>
              <a:t>» </a:t>
            </a:r>
            <a:endParaRPr sz="2800" i="1" dirty="0">
              <a:solidFill>
                <a:srgbClr val="FFFFFF"/>
              </a:solidFill>
            </a:endParaRPr>
          </a:p>
        </p:txBody>
      </p:sp>
      <p:pic>
        <p:nvPicPr>
          <p:cNvPr id="405" name="Shape 405" descr="photo-1434030216411-0b793f4b417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8224" y="1635646"/>
            <a:ext cx="2071500" cy="2071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06" name="Shape 406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4644008" y="786358"/>
            <a:ext cx="2601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600"/>
              </a:spcBef>
              <a:buClr>
                <a:srgbClr val="A6BCC9"/>
              </a:buClr>
              <a:buSzPts val="2000"/>
            </a:pPr>
            <a:r>
              <a:rPr lang="uk-UA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Lato Light"/>
              </a:rPr>
              <a:t>Г. С. Виноградов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3635896" y="2671396"/>
            <a:ext cx="576064" cy="43204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950541"/>
            <a:ext cx="72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Усі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дослідники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одностайні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дитячого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фольклору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відносяться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 твори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і твори для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складені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дорослими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uk-UA" sz="20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323528" y="3927060"/>
            <a:ext cx="864096" cy="36004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трелка вправо 9"/>
          <p:cNvSpPr/>
          <p:nvPr/>
        </p:nvSpPr>
        <p:spPr>
          <a:xfrm rot="10800000">
            <a:off x="7405523" y="3950540"/>
            <a:ext cx="864096" cy="375309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2960362" y="3103444"/>
            <a:ext cx="2528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rgbClr val="FFFFFF"/>
                </a:solidFill>
                <a:sym typeface="Lato Light"/>
              </a:rPr>
              <a:t>+ </a:t>
            </a:r>
            <a:r>
              <a:rPr lang="ru-RU" sz="2400" i="1" dirty="0" err="1" smtClean="0">
                <a:solidFill>
                  <a:srgbClr val="FFFFFF"/>
                </a:solidFill>
                <a:sym typeface="Lato Light"/>
              </a:rPr>
              <a:t>колискові</a:t>
            </a:r>
            <a:r>
              <a:rPr lang="ru-RU" sz="2400" i="1" dirty="0" smtClean="0">
                <a:solidFill>
                  <a:srgbClr val="FFFFFF"/>
                </a:solidFill>
                <a:sym typeface="Lato Light"/>
              </a:rPr>
              <a:t> </a:t>
            </a:r>
            <a:r>
              <a:rPr lang="ru-RU" sz="2400" i="1" dirty="0" err="1" smtClean="0">
                <a:solidFill>
                  <a:srgbClr val="FFFFFF"/>
                </a:solidFill>
                <a:sym typeface="Lato Light"/>
              </a:rPr>
              <a:t>пісні</a:t>
            </a:r>
            <a:endParaRPr lang="uk-UA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3635896" y="3495012"/>
            <a:ext cx="576064" cy="43204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" grpId="0" build="p"/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>
            <a:spLocks noGrp="1"/>
          </p:cNvSpPr>
          <p:nvPr>
            <p:ph type="ctrTitle"/>
          </p:nvPr>
        </p:nvSpPr>
        <p:spPr>
          <a:xfrm>
            <a:off x="2771800" y="1851670"/>
            <a:ext cx="3371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Основний критерій відбору:</a:t>
            </a:r>
            <a:endParaRPr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2" name="Shape 412"/>
          <p:cNvSpPr txBox="1">
            <a:spLocks noGrp="1"/>
          </p:cNvSpPr>
          <p:nvPr>
            <p:ph type="subTitle" idx="1"/>
          </p:nvPr>
        </p:nvSpPr>
        <p:spPr>
          <a:xfrm>
            <a:off x="2915816" y="2859782"/>
            <a:ext cx="3371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функціональний аспект</a:t>
            </a:r>
            <a:endParaRPr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" grpId="0"/>
      <p:bldP spid="41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>
            <a:spLocks noGrp="1"/>
          </p:cNvSpPr>
          <p:nvPr>
            <p:ph type="ctrTitle"/>
          </p:nvPr>
        </p:nvSpPr>
        <p:spPr>
          <a:xfrm>
            <a:off x="2987824" y="2067694"/>
            <a:ext cx="3096344" cy="93610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Специфіка</a:t>
            </a:r>
            <a:endParaRPr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2" name="Shape 412"/>
          <p:cNvSpPr txBox="1">
            <a:spLocks noGrp="1"/>
          </p:cNvSpPr>
          <p:nvPr>
            <p:ph type="subTitle" idx="1"/>
          </p:nvPr>
        </p:nvSpPr>
        <p:spPr>
          <a:xfrm>
            <a:off x="2699792" y="2839568"/>
            <a:ext cx="3744416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000"/>
              </a:spcAft>
            </a:pPr>
            <a:r>
              <a:rPr lang="ru-RU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итячого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фольклору</a:t>
            </a:r>
            <a:endParaRPr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9532" y="411510"/>
            <a:ext cx="19442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відповідає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віковим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особливостям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дітей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у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виборі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тем,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образів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,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ідей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;</a:t>
            </a:r>
            <a:endParaRPr lang="uk-UA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2237" y="3167340"/>
            <a:ext cx="18588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у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багатьох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творах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проявляється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виражене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виховне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спрямування</a:t>
            </a:r>
            <a:endParaRPr lang="uk-UA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60979" y="2921118"/>
            <a:ext cx="24482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характеризується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поєднанням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словесного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матеріалу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з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елементами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гри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,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супровідними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рухами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;</a:t>
            </a:r>
            <a:endParaRPr lang="uk-UA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56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" grpId="0"/>
      <p:bldP spid="412" grpId="0" build="p"/>
      <p:bldP spid="2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 txBox="1">
            <a:spLocks noGrp="1"/>
          </p:cNvSpPr>
          <p:nvPr>
            <p:ph type="body" idx="1"/>
          </p:nvPr>
        </p:nvSpPr>
        <p:spPr>
          <a:xfrm>
            <a:off x="899592" y="1635646"/>
            <a:ext cx="7704856" cy="867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14350" lvl="0" indent="-514350" algn="l">
              <a:spcAft>
                <a:spcPts val="1000"/>
              </a:spcAft>
              <a:buAutoNum type="arabicParenR"/>
            </a:pP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тексти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створені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дорослими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колискові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пісні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забавлянки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);  </a:t>
            </a:r>
            <a:endParaRPr lang="ru-RU" sz="2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l">
              <a:spcAft>
                <a:spcPts val="1000"/>
              </a:spcAft>
              <a:buAutoNum type="arabicParenR"/>
            </a:pP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твори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перейшли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 дитячий фольклор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загального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фольклорного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доробку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заклички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примовки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трансформовані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різновиди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календарної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обрядовості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pPr marL="514350" lvl="0" indent="-514350" algn="l">
              <a:spcAft>
                <a:spcPts val="1000"/>
              </a:spcAft>
              <a:buAutoNum type="arabicParenR"/>
            </a:pP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твори 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самих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лічилки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дражнили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мирилки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страшилки, </a:t>
            </a:r>
            <a:r>
              <a:rPr lang="ru-RU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скоромовки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загадки)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" name="Shape 418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sp>
        <p:nvSpPr>
          <p:cNvPr id="5" name="Shape 411"/>
          <p:cNvSpPr txBox="1">
            <a:spLocks/>
          </p:cNvSpPr>
          <p:nvPr/>
        </p:nvSpPr>
        <p:spPr>
          <a:xfrm>
            <a:off x="1619672" y="749031"/>
            <a:ext cx="3371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uk-UA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Три групи жанрів:</a:t>
            </a:r>
            <a:endParaRPr lang="uk-UA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Ken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1723</Words>
  <Application>Microsoft Office PowerPoint</Application>
  <PresentationFormat>Экран (16:9)</PresentationFormat>
  <Paragraphs>265</Paragraphs>
  <Slides>35</Slides>
  <Notes>35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3" baseType="lpstr">
      <vt:lpstr>Arial</vt:lpstr>
      <vt:lpstr>Times New Roman</vt:lpstr>
      <vt:lpstr>Mistral</vt:lpstr>
      <vt:lpstr>Lato Light</vt:lpstr>
      <vt:lpstr>Wingdings</vt:lpstr>
      <vt:lpstr>Segoe Script</vt:lpstr>
      <vt:lpstr>Roboto Slab Light</vt:lpstr>
      <vt:lpstr>Kent template</vt:lpstr>
      <vt:lpstr>Дитячий фольклор</vt:lpstr>
      <vt:lpstr>План</vt:lpstr>
      <vt:lpstr>Лановик М., Лановик З.  Українська усна народна творчість</vt:lpstr>
      <vt:lpstr>Дитячий фольклор</vt:lpstr>
      <vt:lpstr>Дитячий фольклор – це…</vt:lpstr>
      <vt:lpstr>Термін  «дитячий фольклор»</vt:lpstr>
      <vt:lpstr>Основний критерій відбору:</vt:lpstr>
      <vt:lpstr>Специфіка</vt:lpstr>
      <vt:lpstr>Презентация PowerPoint</vt:lpstr>
      <vt:lpstr>Колискові  пісні</vt:lpstr>
      <vt:lpstr>Колискові  пісні</vt:lpstr>
      <vt:lpstr>Основний мотив -</vt:lpstr>
      <vt:lpstr>Колискові  пісні</vt:lpstr>
      <vt:lpstr>Замовляння</vt:lpstr>
      <vt:lpstr>Колисанка літературна</vt:lpstr>
      <vt:lpstr>Місяць яснесенький  Промінь тихесенький  Кинув до нас.  Спи ж ти малесенький,  Пізній бо час   Любо ти спатимеш,  Поки не знатимеш,  Що то печаль;  Хутко прийматимеш  Лихо та жаль.   Тяжка годинонько!  Гірка хвилинонько!  Лихо не спить…  Леле, дитинонько!  Жить — сльози лить… </vt:lpstr>
      <vt:lpstr>Забавлянки утішки, потішки, чукикалки</vt:lpstr>
      <vt:lpstr>Презентация PowerPoint</vt:lpstr>
      <vt:lpstr>Казочки-небилиці</vt:lpstr>
      <vt:lpstr>Заклички</vt:lpstr>
      <vt:lpstr>Колядки щедрівки</vt:lpstr>
      <vt:lpstr>Скоромовка</vt:lpstr>
      <vt:lpstr>Презентация PowerPoint</vt:lpstr>
      <vt:lpstr>Лічилки</vt:lpstr>
      <vt:lpstr>Прозивалки Мирилки</vt:lpstr>
      <vt:lpstr>Презентация PowerPoint</vt:lpstr>
      <vt:lpstr>Страшилки</vt:lpstr>
      <vt:lpstr>Загадки</vt:lpstr>
      <vt:lpstr>Тестові завдання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Дитячий фольклор</dc:title>
  <dc:creator>fleur de la cour</dc:creator>
  <cp:lastModifiedBy>Professor</cp:lastModifiedBy>
  <cp:revision>60</cp:revision>
  <dcterms:modified xsi:type="dcterms:W3CDTF">2018-02-15T06:59:01Z</dcterms:modified>
</cp:coreProperties>
</file>